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1" r:id="rId2"/>
  </p:sldMasterIdLst>
  <p:notesMasterIdLst>
    <p:notesMasterId r:id="rId24"/>
  </p:notesMasterIdLst>
  <p:handoutMasterIdLst>
    <p:handoutMasterId r:id="rId25"/>
  </p:handoutMasterIdLst>
  <p:sldIdLst>
    <p:sldId id="562" r:id="rId3"/>
    <p:sldId id="886" r:id="rId4"/>
    <p:sldId id="918" r:id="rId5"/>
    <p:sldId id="919" r:id="rId6"/>
    <p:sldId id="902" r:id="rId7"/>
    <p:sldId id="907" r:id="rId8"/>
    <p:sldId id="905" r:id="rId9"/>
    <p:sldId id="908" r:id="rId10"/>
    <p:sldId id="909" r:id="rId11"/>
    <p:sldId id="910" r:id="rId12"/>
    <p:sldId id="911" r:id="rId13"/>
    <p:sldId id="913" r:id="rId14"/>
    <p:sldId id="915" r:id="rId15"/>
    <p:sldId id="916" r:id="rId16"/>
    <p:sldId id="900" r:id="rId17"/>
    <p:sldId id="906" r:id="rId18"/>
    <p:sldId id="849" r:id="rId19"/>
    <p:sldId id="899" r:id="rId20"/>
    <p:sldId id="917" r:id="rId21"/>
    <p:sldId id="920" r:id="rId22"/>
    <p:sldId id="893" r:id="rId23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ECFF"/>
    <a:srgbClr val="57B8E5"/>
    <a:srgbClr val="FF3300"/>
    <a:srgbClr val="C0C0C0"/>
    <a:srgbClr val="F0A954"/>
    <a:srgbClr val="C2A410"/>
    <a:srgbClr val="FAED8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52" autoAdjust="0"/>
    <p:restoredTop sz="84127" autoAdjust="0"/>
  </p:normalViewPr>
  <p:slideViewPr>
    <p:cSldViewPr snapToGrid="0">
      <p:cViewPr>
        <p:scale>
          <a:sx n="100" d="100"/>
          <a:sy n="100" d="100"/>
        </p:scale>
        <p:origin x="-78" y="60"/>
      </p:cViewPr>
      <p:guideLst>
        <p:guide orient="horz" pos="3098"/>
        <p:guide pos="28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-2334" y="-84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1" tIns="45610" rIns="91221" bIns="4561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Jonathan B. Bricker, PhD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1" tIns="45610" rIns="91221" bIns="4561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jbricker@u.washington.edu</a:t>
            </a:r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94750"/>
            <a:ext cx="30273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1" tIns="45610" rIns="91221" bIns="4561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1/17/2008</a:t>
            </a:r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794750"/>
            <a:ext cx="30273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1" tIns="45610" rIns="91221" bIns="4561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EE6EE72-6F7E-44B2-8705-1FC155AFDB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71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1" tIns="45610" rIns="91221" bIns="4561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Jonathan B. Bricker, PhD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1" tIns="45610" rIns="91221" bIns="4561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jbricker@u.washington.edu</a:t>
            </a:r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5325"/>
            <a:ext cx="4641850" cy="348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8488"/>
            <a:ext cx="5121275" cy="417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1" tIns="45610" rIns="91221" bIns="456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73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1" tIns="45610" rIns="91221" bIns="4561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1/17/2008</a:t>
            </a: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18563"/>
            <a:ext cx="302736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1" tIns="45610" rIns="91221" bIns="4561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2B39921-D914-4249-8342-83BE25515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3134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r>
              <a:rPr lang="en-US" sz="1200" smtClean="0">
                <a:latin typeface="Times New Roman" pitchFamily="18" charset="0"/>
              </a:rPr>
              <a:t>Jonathan B. Bricker, PhD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r>
              <a:rPr lang="en-US" sz="1200" smtClean="0">
                <a:latin typeface="Times New Roman" pitchFamily="18" charset="0"/>
              </a:rPr>
              <a:t>jbricker@u.washington.edu</a:t>
            </a:r>
          </a:p>
        </p:txBody>
      </p:sp>
      <p:sp>
        <p:nvSpPr>
          <p:cNvPr id="553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r>
              <a:rPr lang="en-US" sz="1200" smtClean="0">
                <a:latin typeface="Times New Roman" pitchFamily="18" charset="0"/>
              </a:rPr>
              <a:t>1/17/2008</a:t>
            </a:r>
          </a:p>
        </p:txBody>
      </p:sp>
      <p:sp>
        <p:nvSpPr>
          <p:cNvPr id="553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D0777033-F21A-4692-B598-5C3DD4B98FEA}" type="slidenum">
              <a:rPr lang="en-US" sz="1200" smtClean="0">
                <a:latin typeface="Times New Roman" pitchFamily="18" charset="0"/>
              </a:rPr>
              <a:pPr/>
              <a:t>10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553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12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39" tIns="45818" rIns="91639" bIns="45818"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r>
              <a:rPr lang="en-US" sz="1200" smtClean="0">
                <a:latin typeface="Times New Roman" pitchFamily="18" charset="0"/>
              </a:rPr>
              <a:t>Jonathan B. Bricker, PhD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r>
              <a:rPr lang="en-US" sz="1200" smtClean="0">
                <a:latin typeface="Times New Roman" pitchFamily="18" charset="0"/>
              </a:rPr>
              <a:t>jbricker@u.washington.edu</a:t>
            </a:r>
          </a:p>
        </p:txBody>
      </p:sp>
      <p:sp>
        <p:nvSpPr>
          <p:cNvPr id="553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r>
              <a:rPr lang="en-US" sz="1200" smtClean="0">
                <a:latin typeface="Times New Roman" pitchFamily="18" charset="0"/>
              </a:rPr>
              <a:t>1/17/2008</a:t>
            </a:r>
          </a:p>
        </p:txBody>
      </p:sp>
      <p:sp>
        <p:nvSpPr>
          <p:cNvPr id="553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D0777033-F21A-4692-B598-5C3DD4B98FEA}" type="slidenum">
              <a:rPr lang="en-US" sz="1200" smtClean="0">
                <a:latin typeface="Times New Roman" pitchFamily="18" charset="0"/>
              </a:rPr>
              <a:pPr/>
              <a:t>11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553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12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39" tIns="45818" rIns="91639" bIns="45818"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r>
              <a:rPr lang="en-US" sz="1200" smtClean="0">
                <a:latin typeface="Times New Roman" pitchFamily="18" charset="0"/>
              </a:rPr>
              <a:t>Jonathan B. Bricker, PhD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r>
              <a:rPr lang="en-US" sz="1200" smtClean="0">
                <a:latin typeface="Times New Roman" pitchFamily="18" charset="0"/>
              </a:rPr>
              <a:t>jbricker@u.washington.edu</a:t>
            </a:r>
          </a:p>
        </p:txBody>
      </p:sp>
      <p:sp>
        <p:nvSpPr>
          <p:cNvPr id="553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r>
              <a:rPr lang="en-US" sz="1200" smtClean="0">
                <a:latin typeface="Times New Roman" pitchFamily="18" charset="0"/>
              </a:rPr>
              <a:t>1/17/2008</a:t>
            </a:r>
          </a:p>
        </p:txBody>
      </p:sp>
      <p:sp>
        <p:nvSpPr>
          <p:cNvPr id="553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D0777033-F21A-4692-B598-5C3DD4B98FEA}" type="slidenum">
              <a:rPr lang="en-US" sz="1200" smtClean="0">
                <a:latin typeface="Times New Roman" pitchFamily="18" charset="0"/>
              </a:rPr>
              <a:pPr/>
              <a:t>12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553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12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39" tIns="45818" rIns="91639" bIns="45818"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r>
              <a:rPr lang="en-US" sz="1200" smtClean="0">
                <a:latin typeface="Times New Roman" pitchFamily="18" charset="0"/>
              </a:rPr>
              <a:t>Jonathan B. Bricker, PhD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r>
              <a:rPr lang="en-US" sz="1200" smtClean="0">
                <a:latin typeface="Times New Roman" pitchFamily="18" charset="0"/>
              </a:rPr>
              <a:t>jbricker@u.washington.edu</a:t>
            </a:r>
          </a:p>
        </p:txBody>
      </p:sp>
      <p:sp>
        <p:nvSpPr>
          <p:cNvPr id="553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r>
              <a:rPr lang="en-US" sz="1200" smtClean="0">
                <a:latin typeface="Times New Roman" pitchFamily="18" charset="0"/>
              </a:rPr>
              <a:t>1/17/2008</a:t>
            </a:r>
          </a:p>
        </p:txBody>
      </p:sp>
      <p:sp>
        <p:nvSpPr>
          <p:cNvPr id="553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D0777033-F21A-4692-B598-5C3DD4B98FEA}" type="slidenum">
              <a:rPr lang="en-US" sz="1200" smtClean="0">
                <a:latin typeface="Times New Roman" pitchFamily="18" charset="0"/>
              </a:rPr>
              <a:pPr/>
              <a:t>13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553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12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39" tIns="45818" rIns="91639" bIns="45818"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r>
              <a:rPr lang="en-US" sz="1200" smtClean="0">
                <a:latin typeface="Times New Roman" pitchFamily="18" charset="0"/>
              </a:rPr>
              <a:t>Jonathan B. Bricker, PhD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r>
              <a:rPr lang="en-US" sz="1200" smtClean="0">
                <a:latin typeface="Times New Roman" pitchFamily="18" charset="0"/>
              </a:rPr>
              <a:t>jbricker@u.washington.edu</a:t>
            </a:r>
          </a:p>
        </p:txBody>
      </p:sp>
      <p:sp>
        <p:nvSpPr>
          <p:cNvPr id="553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r>
              <a:rPr lang="en-US" sz="1200" smtClean="0">
                <a:latin typeface="Times New Roman" pitchFamily="18" charset="0"/>
              </a:rPr>
              <a:t>1/17/2008</a:t>
            </a:r>
          </a:p>
        </p:txBody>
      </p:sp>
      <p:sp>
        <p:nvSpPr>
          <p:cNvPr id="553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D0777033-F21A-4692-B598-5C3DD4B98FEA}" type="slidenum">
              <a:rPr lang="en-US" sz="1200" smtClean="0">
                <a:latin typeface="Times New Roman" pitchFamily="18" charset="0"/>
              </a:rPr>
              <a:pPr/>
              <a:t>14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553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12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39" tIns="45818" rIns="91639" bIns="45818"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2MM Notes: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Slide #5 will go back to first</a:t>
            </a:r>
            <a:r>
              <a:rPr lang="en-US" baseline="0" dirty="0" smtClean="0">
                <a:solidFill>
                  <a:srgbClr val="FF0000"/>
                </a:solidFill>
              </a:rPr>
              <a:t> page of my Quit Plan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>
                <a:solidFill>
                  <a:srgbClr val="FF0000"/>
                </a:solidFill>
              </a:rPr>
              <a:t> Slide 31 – sharing – will use default sharing central set up</a:t>
            </a:r>
          </a:p>
          <a:p>
            <a:pPr>
              <a:buFont typeface="Arial" pitchFamily="34" charset="0"/>
              <a:buNone/>
            </a:pPr>
            <a:endParaRPr lang="en-US" baseline="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None/>
            </a:pPr>
            <a:r>
              <a:rPr lang="en-US" baseline="0" dirty="0" smtClean="0">
                <a:solidFill>
                  <a:srgbClr val="FF0000"/>
                </a:solidFill>
              </a:rPr>
              <a:t>FHCRC Notes: Updated slide deck. Tracking moved to the front of row.</a:t>
            </a:r>
          </a:p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1015E-A38F-6B43-B63F-E56FB9F5E32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r>
              <a:rPr lang="en-US" sz="1200" smtClean="0">
                <a:latin typeface="Times New Roman" pitchFamily="18" charset="0"/>
              </a:rPr>
              <a:t>Jonathan B. Bricker, PhD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r>
              <a:rPr lang="en-US" sz="1200" smtClean="0">
                <a:latin typeface="Times New Roman" pitchFamily="18" charset="0"/>
              </a:rPr>
              <a:t>jbricker@u.washington.edu</a:t>
            </a:r>
          </a:p>
        </p:txBody>
      </p:sp>
      <p:sp>
        <p:nvSpPr>
          <p:cNvPr id="553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r>
              <a:rPr lang="en-US" sz="1200" smtClean="0">
                <a:latin typeface="Times New Roman" pitchFamily="18" charset="0"/>
              </a:rPr>
              <a:t>1/17/2008</a:t>
            </a:r>
          </a:p>
        </p:txBody>
      </p:sp>
      <p:sp>
        <p:nvSpPr>
          <p:cNvPr id="553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D0777033-F21A-4692-B598-5C3DD4B98FEA}" type="slidenum">
              <a:rPr lang="en-US" sz="1200" smtClean="0">
                <a:latin typeface="Times New Roman" pitchFamily="18" charset="0"/>
              </a:rPr>
              <a:pPr/>
              <a:t>16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553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12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39" tIns="45818" rIns="91639" bIns="45818"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027363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12" tIns="45605" rIns="91212" bIns="45605"/>
          <a:lstStyle>
            <a:lvl1pPr defTabSz="912813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r>
              <a:rPr lang="en-US" sz="1200">
                <a:latin typeface="Arial" charset="0"/>
              </a:rPr>
              <a:t>Jonathan B. Bricker, PhD</a:t>
            </a:r>
          </a:p>
        </p:txBody>
      </p:sp>
      <p:sp>
        <p:nvSpPr>
          <p:cNvPr id="79875" name="Rectangle 3"/>
          <p:cNvSpPr txBox="1">
            <a:spLocks noGrp="1" noChangeArrowheads="1"/>
          </p:cNvSpPr>
          <p:nvPr/>
        </p:nvSpPr>
        <p:spPr bwMode="auto">
          <a:xfrm>
            <a:off x="3957638" y="0"/>
            <a:ext cx="302736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12" tIns="45605" rIns="91212" bIns="45605"/>
          <a:lstStyle>
            <a:lvl1pPr defTabSz="912813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sz="1200">
                <a:latin typeface="Arial" charset="0"/>
              </a:rPr>
              <a:t>jbricker@u.washington.edu</a:t>
            </a:r>
          </a:p>
        </p:txBody>
      </p:sp>
      <p:sp>
        <p:nvSpPr>
          <p:cNvPr id="79876" name="Rectangle 6"/>
          <p:cNvSpPr txBox="1">
            <a:spLocks noGrp="1" noChangeArrowheads="1"/>
          </p:cNvSpPr>
          <p:nvPr/>
        </p:nvSpPr>
        <p:spPr bwMode="auto">
          <a:xfrm>
            <a:off x="0" y="8818563"/>
            <a:ext cx="3027363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12" tIns="45605" rIns="91212" bIns="45605" anchor="b"/>
          <a:lstStyle>
            <a:lvl1pPr defTabSz="912813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r>
              <a:rPr lang="en-US" sz="1200">
                <a:latin typeface="Arial" charset="0"/>
              </a:rPr>
              <a:t>1/17/2008</a:t>
            </a:r>
          </a:p>
        </p:txBody>
      </p:sp>
      <p:sp>
        <p:nvSpPr>
          <p:cNvPr id="79877" name="Rectangle 7"/>
          <p:cNvSpPr txBox="1">
            <a:spLocks noGrp="1" noChangeArrowheads="1"/>
          </p:cNvSpPr>
          <p:nvPr/>
        </p:nvSpPr>
        <p:spPr bwMode="auto">
          <a:xfrm>
            <a:off x="3957638" y="8818563"/>
            <a:ext cx="3027362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12" tIns="45605" rIns="91212" bIns="45605" anchor="b"/>
          <a:lstStyle>
            <a:lvl1pPr defTabSz="912813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pPr algn="r"/>
            <a:fld id="{05B46C03-B069-4394-A0F3-2C4057384D78}" type="slidenum">
              <a:rPr lang="en-US" sz="1200">
                <a:latin typeface="Arial" charset="0"/>
              </a:rPr>
              <a:pPr algn="r"/>
              <a:t>17</a:t>
            </a:fld>
            <a:endParaRPr lang="en-US" sz="1200">
              <a:latin typeface="Arial" charset="0"/>
            </a:endParaRPr>
          </a:p>
        </p:txBody>
      </p:sp>
      <p:sp>
        <p:nvSpPr>
          <p:cNvPr id="798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400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r>
              <a:rPr lang="en-US" sz="1200" smtClean="0">
                <a:latin typeface="Times New Roman" pitchFamily="18" charset="0"/>
              </a:rPr>
              <a:t>Jonathan B. Bricker, PhD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r>
              <a:rPr lang="en-US" sz="1200" smtClean="0">
                <a:latin typeface="Times New Roman" pitchFamily="18" charset="0"/>
              </a:rPr>
              <a:t>jbricker@u.washington.edu</a:t>
            </a:r>
          </a:p>
        </p:txBody>
      </p:sp>
      <p:sp>
        <p:nvSpPr>
          <p:cNvPr id="553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r>
              <a:rPr lang="en-US" sz="1200" smtClean="0">
                <a:latin typeface="Times New Roman" pitchFamily="18" charset="0"/>
              </a:rPr>
              <a:t>1/17/2008</a:t>
            </a:r>
          </a:p>
        </p:txBody>
      </p:sp>
      <p:sp>
        <p:nvSpPr>
          <p:cNvPr id="553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D0777033-F21A-4692-B598-5C3DD4B98FEA}" type="slidenum">
              <a:rPr lang="en-US" sz="1200" smtClean="0">
                <a:latin typeface="Times New Roman" pitchFamily="18" charset="0"/>
              </a:rPr>
              <a:pPr/>
              <a:t>19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553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12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39" tIns="45818" rIns="91639" bIns="45818"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r>
              <a:rPr lang="en-US" sz="1200" smtClean="0">
                <a:latin typeface="Times New Roman" pitchFamily="18" charset="0"/>
              </a:rPr>
              <a:t>Jonathan B. Bricker, PhD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r>
              <a:rPr lang="en-US" sz="1200" smtClean="0">
                <a:latin typeface="Times New Roman" pitchFamily="18" charset="0"/>
              </a:rPr>
              <a:t>jbricker@u.washington.edu</a:t>
            </a:r>
          </a:p>
        </p:txBody>
      </p:sp>
      <p:sp>
        <p:nvSpPr>
          <p:cNvPr id="553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r>
              <a:rPr lang="en-US" sz="1200" smtClean="0">
                <a:latin typeface="Times New Roman" pitchFamily="18" charset="0"/>
              </a:rPr>
              <a:t>1/17/2008</a:t>
            </a:r>
          </a:p>
        </p:txBody>
      </p:sp>
      <p:sp>
        <p:nvSpPr>
          <p:cNvPr id="553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D0777033-F21A-4692-B598-5C3DD4B98FEA}" type="slidenum">
              <a:rPr lang="en-US" sz="1200" smtClean="0">
                <a:latin typeface="Times New Roman" pitchFamily="18" charset="0"/>
              </a:rPr>
              <a:pPr/>
              <a:t>20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553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12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39" tIns="45818" rIns="91639" bIns="45818"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027363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12" tIns="45605" rIns="91212" bIns="45605"/>
          <a:lstStyle>
            <a:lvl1pPr defTabSz="912813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r>
              <a:rPr lang="en-US" sz="1200">
                <a:latin typeface="Arial" charset="0"/>
              </a:rPr>
              <a:t>Jonathan B. Bricker, PhD</a:t>
            </a:r>
          </a:p>
        </p:txBody>
      </p:sp>
      <p:sp>
        <p:nvSpPr>
          <p:cNvPr id="135171" name="Rectangle 3"/>
          <p:cNvSpPr txBox="1">
            <a:spLocks noGrp="1" noChangeArrowheads="1"/>
          </p:cNvSpPr>
          <p:nvPr/>
        </p:nvSpPr>
        <p:spPr bwMode="auto">
          <a:xfrm>
            <a:off x="3957638" y="0"/>
            <a:ext cx="302736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12" tIns="45605" rIns="91212" bIns="45605"/>
          <a:lstStyle>
            <a:lvl1pPr defTabSz="912813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sz="1200">
                <a:latin typeface="Arial" charset="0"/>
              </a:rPr>
              <a:t>jbricker@u.washington.edu</a:t>
            </a:r>
          </a:p>
        </p:txBody>
      </p:sp>
      <p:sp>
        <p:nvSpPr>
          <p:cNvPr id="135172" name="Rectangle 6"/>
          <p:cNvSpPr txBox="1">
            <a:spLocks noGrp="1" noChangeArrowheads="1"/>
          </p:cNvSpPr>
          <p:nvPr/>
        </p:nvSpPr>
        <p:spPr bwMode="auto">
          <a:xfrm>
            <a:off x="0" y="8818563"/>
            <a:ext cx="3027363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12" tIns="45605" rIns="91212" bIns="45605" anchor="b"/>
          <a:lstStyle>
            <a:lvl1pPr defTabSz="912813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r>
              <a:rPr lang="en-US" sz="1200">
                <a:latin typeface="Arial" charset="0"/>
              </a:rPr>
              <a:t>1/17/2008</a:t>
            </a:r>
          </a:p>
        </p:txBody>
      </p:sp>
      <p:sp>
        <p:nvSpPr>
          <p:cNvPr id="135173" name="Rectangle 7"/>
          <p:cNvSpPr txBox="1">
            <a:spLocks noGrp="1" noChangeArrowheads="1"/>
          </p:cNvSpPr>
          <p:nvPr/>
        </p:nvSpPr>
        <p:spPr bwMode="auto">
          <a:xfrm>
            <a:off x="3957638" y="8818563"/>
            <a:ext cx="3027362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12" tIns="45605" rIns="91212" bIns="45605" anchor="b"/>
          <a:lstStyle>
            <a:lvl1pPr defTabSz="912813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pPr algn="r"/>
            <a:fld id="{C795237D-C707-4A80-83EC-FB3C85FE9AA9}" type="slidenum">
              <a:rPr lang="en-US" sz="1200">
                <a:latin typeface="Arial" charset="0"/>
              </a:rPr>
              <a:pPr algn="r"/>
              <a:t>21</a:t>
            </a:fld>
            <a:endParaRPr lang="en-US" sz="1200">
              <a:latin typeface="Arial" charset="0"/>
            </a:endParaRPr>
          </a:p>
        </p:txBody>
      </p:sp>
      <p:sp>
        <p:nvSpPr>
          <p:cNvPr id="1351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400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r>
              <a:rPr lang="en-US" sz="1200" smtClean="0">
                <a:latin typeface="Times New Roman" pitchFamily="18" charset="0"/>
              </a:rPr>
              <a:t>Jonathan B. Bricker, PhD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r>
              <a:rPr lang="en-US" sz="1200" smtClean="0">
                <a:latin typeface="Times New Roman" pitchFamily="18" charset="0"/>
              </a:rPr>
              <a:t>jbricker@u.washington.edu</a:t>
            </a:r>
          </a:p>
        </p:txBody>
      </p:sp>
      <p:sp>
        <p:nvSpPr>
          <p:cNvPr id="655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r>
              <a:rPr lang="en-US" sz="1200" smtClean="0">
                <a:latin typeface="Times New Roman" pitchFamily="18" charset="0"/>
              </a:rPr>
              <a:t>1/17/2008</a:t>
            </a:r>
          </a:p>
        </p:txBody>
      </p:sp>
      <p:sp>
        <p:nvSpPr>
          <p:cNvPr id="655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8E2E91E9-A25C-4FD1-A530-2C5EC7632BC8}" type="slidenum">
              <a:rPr lang="en-US" sz="1200" smtClean="0">
                <a:latin typeface="Times New Roman" pitchFamily="18" charset="0"/>
              </a:rPr>
              <a:pPr/>
              <a:t>3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55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r>
              <a:rPr lang="en-US" sz="1200" smtClean="0">
                <a:latin typeface="Times New Roman" pitchFamily="18" charset="0"/>
              </a:rPr>
              <a:t>Jonathan B. Bricker, PhD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r>
              <a:rPr lang="en-US" sz="1200" smtClean="0">
                <a:latin typeface="Times New Roman" pitchFamily="18" charset="0"/>
              </a:rPr>
              <a:t>jbricker@u.washington.edu</a:t>
            </a:r>
          </a:p>
        </p:txBody>
      </p:sp>
      <p:sp>
        <p:nvSpPr>
          <p:cNvPr id="553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r>
              <a:rPr lang="en-US" sz="1200" smtClean="0">
                <a:latin typeface="Times New Roman" pitchFamily="18" charset="0"/>
              </a:rPr>
              <a:t>1/17/2008</a:t>
            </a:r>
          </a:p>
        </p:txBody>
      </p:sp>
      <p:sp>
        <p:nvSpPr>
          <p:cNvPr id="553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D0777033-F21A-4692-B598-5C3DD4B98FEA}" type="slidenum">
              <a:rPr lang="en-US" sz="1200" smtClean="0">
                <a:latin typeface="Times New Roman" pitchFamily="18" charset="0"/>
              </a:rPr>
              <a:pPr/>
              <a:t>5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553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12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39" tIns="45818" rIns="91639" bIns="45818"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r>
              <a:rPr lang="en-US" sz="1200" smtClean="0">
                <a:latin typeface="Times New Roman" pitchFamily="18" charset="0"/>
              </a:rPr>
              <a:t>Jonathan B. Bricker, PhD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r>
              <a:rPr lang="en-US" sz="1200" smtClean="0">
                <a:latin typeface="Times New Roman" pitchFamily="18" charset="0"/>
              </a:rPr>
              <a:t>jbricker@u.washington.edu</a:t>
            </a:r>
          </a:p>
        </p:txBody>
      </p:sp>
      <p:sp>
        <p:nvSpPr>
          <p:cNvPr id="553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r>
              <a:rPr lang="en-US" sz="1200" smtClean="0">
                <a:latin typeface="Times New Roman" pitchFamily="18" charset="0"/>
              </a:rPr>
              <a:t>1/17/2008</a:t>
            </a:r>
          </a:p>
        </p:txBody>
      </p:sp>
      <p:sp>
        <p:nvSpPr>
          <p:cNvPr id="553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D0777033-F21A-4692-B598-5C3DD4B98FEA}" type="slidenum">
              <a:rPr lang="en-US" sz="1200" smtClean="0">
                <a:latin typeface="Times New Roman" pitchFamily="18" charset="0"/>
              </a:rPr>
              <a:pPr/>
              <a:t>6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553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12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39" tIns="45818" rIns="91639" bIns="45818"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r>
              <a:rPr lang="en-US" sz="1200" smtClean="0">
                <a:latin typeface="Times New Roman" pitchFamily="18" charset="0"/>
              </a:rPr>
              <a:t>Jonathan B. Bricker, PhD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r>
              <a:rPr lang="en-US" sz="1200" smtClean="0">
                <a:latin typeface="Times New Roman" pitchFamily="18" charset="0"/>
              </a:rPr>
              <a:t>jbricker@u.washington.edu</a:t>
            </a:r>
          </a:p>
        </p:txBody>
      </p:sp>
      <p:sp>
        <p:nvSpPr>
          <p:cNvPr id="553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r>
              <a:rPr lang="en-US" sz="1200" smtClean="0">
                <a:latin typeface="Times New Roman" pitchFamily="18" charset="0"/>
              </a:rPr>
              <a:t>1/17/2008</a:t>
            </a:r>
          </a:p>
        </p:txBody>
      </p:sp>
      <p:sp>
        <p:nvSpPr>
          <p:cNvPr id="553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D0777033-F21A-4692-B598-5C3DD4B98FEA}" type="slidenum">
              <a:rPr lang="en-US" sz="1200" smtClean="0">
                <a:latin typeface="Times New Roman" pitchFamily="18" charset="0"/>
              </a:rPr>
              <a:pPr/>
              <a:t>7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553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12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39" tIns="45818" rIns="91639" bIns="45818"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r>
              <a:rPr lang="en-US" sz="1200" smtClean="0">
                <a:latin typeface="Times New Roman" pitchFamily="18" charset="0"/>
              </a:rPr>
              <a:t>Jonathan B. Bricker, PhD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r>
              <a:rPr lang="en-US" sz="1200" smtClean="0">
                <a:latin typeface="Times New Roman" pitchFamily="18" charset="0"/>
              </a:rPr>
              <a:t>jbricker@u.washington.edu</a:t>
            </a:r>
          </a:p>
        </p:txBody>
      </p:sp>
      <p:sp>
        <p:nvSpPr>
          <p:cNvPr id="553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r>
              <a:rPr lang="en-US" sz="1200" smtClean="0">
                <a:latin typeface="Times New Roman" pitchFamily="18" charset="0"/>
              </a:rPr>
              <a:t>1/17/2008</a:t>
            </a:r>
          </a:p>
        </p:txBody>
      </p:sp>
      <p:sp>
        <p:nvSpPr>
          <p:cNvPr id="553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D0777033-F21A-4692-B598-5C3DD4B98FEA}" type="slidenum">
              <a:rPr lang="en-US" sz="1200" smtClean="0">
                <a:latin typeface="Times New Roman" pitchFamily="18" charset="0"/>
              </a:rPr>
              <a:pPr/>
              <a:t>8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553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12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39" tIns="45818" rIns="91639" bIns="45818"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r>
              <a:rPr lang="en-US" sz="1200" smtClean="0">
                <a:latin typeface="Times New Roman" pitchFamily="18" charset="0"/>
              </a:rPr>
              <a:t>Jonathan B. Bricker, PhD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r>
              <a:rPr lang="en-US" sz="1200" smtClean="0">
                <a:latin typeface="Times New Roman" pitchFamily="18" charset="0"/>
              </a:rPr>
              <a:t>jbricker@u.washington.edu</a:t>
            </a:r>
          </a:p>
        </p:txBody>
      </p:sp>
      <p:sp>
        <p:nvSpPr>
          <p:cNvPr id="553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r>
              <a:rPr lang="en-US" sz="1200" smtClean="0">
                <a:latin typeface="Times New Roman" pitchFamily="18" charset="0"/>
              </a:rPr>
              <a:t>1/17/2008</a:t>
            </a:r>
          </a:p>
        </p:txBody>
      </p:sp>
      <p:sp>
        <p:nvSpPr>
          <p:cNvPr id="553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D0777033-F21A-4692-B598-5C3DD4B98FEA}" type="slidenum">
              <a:rPr lang="en-US" sz="1200" smtClean="0">
                <a:latin typeface="Times New Roman" pitchFamily="18" charset="0"/>
              </a:rPr>
              <a:pPr/>
              <a:t>9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553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12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39" tIns="45818" rIns="91639" bIns="45818"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79446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669925"/>
            <a:ext cx="1885950" cy="4556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69925"/>
            <a:ext cx="5505450" cy="4556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301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974E1A-8BF7-4C4C-B826-C5D4B49942CA}" type="datetime1">
              <a:rPr lang="en-US" smtClean="0"/>
              <a:pPr/>
              <a:t>6/24/2013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F09F8A-747C-FD40-9AEF-11DF5B07F8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0425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_footer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AutoShape 2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96" name="Microsoft Organization Chart" r:id="rId4" imgW="0" imgH="0" progId="MSOrgChart.2">
                  <p:embed followColorScheme="full"/>
                </p:oleObj>
              </mc:Choice>
              <mc:Fallback>
                <p:oleObj name="Microsoft Organization Chart" r:id="rId4" imgW="0" imgH="0" progId="MSOrgChart.2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08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68425" y="762000"/>
            <a:ext cx="6400800" cy="131127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608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68425" y="2911475"/>
            <a:ext cx="64770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9239263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4821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604242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39875"/>
            <a:ext cx="3695700" cy="3686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539875"/>
            <a:ext cx="3695700" cy="3686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4212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4209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0499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93657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592397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1053172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196248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5607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669925"/>
            <a:ext cx="1885950" cy="4556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69925"/>
            <a:ext cx="5505450" cy="4556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9922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9925"/>
            <a:ext cx="74676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38200" y="1539875"/>
            <a:ext cx="7543800" cy="3686175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646967652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9925"/>
            <a:ext cx="74676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539875"/>
            <a:ext cx="3695700" cy="3686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539875"/>
            <a:ext cx="3695700" cy="3686175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185403519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9925"/>
            <a:ext cx="74676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539875"/>
            <a:ext cx="7543800" cy="3686175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65685153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39875"/>
            <a:ext cx="3695700" cy="3686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539875"/>
            <a:ext cx="3695700" cy="3686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1192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9370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1895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221633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587600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612969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951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_footer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0425"/>
            <a:ext cx="914400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59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69925"/>
            <a:ext cx="746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539875"/>
            <a:ext cx="75438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1" r:id="rId1"/>
    <p:sldLayoutId id="2147484632" r:id="rId2"/>
    <p:sldLayoutId id="2147484633" r:id="rId3"/>
    <p:sldLayoutId id="2147484634" r:id="rId4"/>
    <p:sldLayoutId id="2147484635" r:id="rId5"/>
    <p:sldLayoutId id="2147484636" r:id="rId6"/>
    <p:sldLayoutId id="2147484637" r:id="rId7"/>
    <p:sldLayoutId id="2147484638" r:id="rId8"/>
    <p:sldLayoutId id="2147484639" r:id="rId9"/>
    <p:sldLayoutId id="2147484640" r:id="rId10"/>
    <p:sldLayoutId id="2147484655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2779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27796"/>
          </a:solidFill>
          <a:effectLst>
            <a:outerShdw blurRad="38100" dist="38100" dir="2700000" algn="tl">
              <a:srgbClr val="C0C0C0"/>
            </a:outerShdw>
          </a:effectLst>
          <a:latin typeface="Lucida Sans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27796"/>
          </a:solidFill>
          <a:effectLst>
            <a:outerShdw blurRad="38100" dist="38100" dir="2700000" algn="tl">
              <a:srgbClr val="C0C0C0"/>
            </a:outerShdw>
          </a:effectLst>
          <a:latin typeface="Lucida Sans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27796"/>
          </a:solidFill>
          <a:effectLst>
            <a:outerShdw blurRad="38100" dist="38100" dir="2700000" algn="tl">
              <a:srgbClr val="C0C0C0"/>
            </a:outerShdw>
          </a:effectLst>
          <a:latin typeface="Lucida Sans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27796"/>
          </a:solidFill>
          <a:effectLst>
            <a:outerShdw blurRad="38100" dist="38100" dir="2700000" algn="tl">
              <a:srgbClr val="C0C0C0"/>
            </a:outerShdw>
          </a:effectLst>
          <a:latin typeface="Lucida Sans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127796"/>
          </a:solidFill>
          <a:effectLst>
            <a:outerShdw blurRad="38100" dist="38100" dir="2700000" algn="tl">
              <a:srgbClr val="C0C0C0"/>
            </a:outerShdw>
          </a:effectLst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127796"/>
          </a:solidFill>
          <a:effectLst>
            <a:outerShdw blurRad="38100" dist="38100" dir="2700000" algn="tl">
              <a:srgbClr val="C0C0C0"/>
            </a:outerShdw>
          </a:effectLst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127796"/>
          </a:solidFill>
          <a:effectLst>
            <a:outerShdw blurRad="38100" dist="38100" dir="2700000" algn="tl">
              <a:srgbClr val="C0C0C0"/>
            </a:outerShdw>
          </a:effectLst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127796"/>
          </a:solidFill>
          <a:effectLst>
            <a:outerShdw blurRad="38100" dist="38100" dir="2700000" algn="tl">
              <a:srgbClr val="C0C0C0"/>
            </a:outerShdw>
          </a:effectLst>
          <a:latin typeface="Lucida Sans" pitchFamily="34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0"/>
        </a:spcBef>
        <a:spcAft>
          <a:spcPts val="2800"/>
        </a:spcAft>
        <a:buClr>
          <a:srgbClr val="127796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lnSpc>
          <a:spcPct val="110000"/>
        </a:lnSpc>
        <a:spcBef>
          <a:spcPct val="0"/>
        </a:spcBef>
        <a:spcAft>
          <a:spcPts val="2800"/>
        </a:spcAft>
        <a:buClr>
          <a:srgbClr val="127796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110000"/>
        </a:lnSpc>
        <a:spcBef>
          <a:spcPct val="0"/>
        </a:spcBef>
        <a:spcAft>
          <a:spcPts val="2800"/>
        </a:spcAft>
        <a:buClr>
          <a:srgbClr val="127796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110000"/>
        </a:lnSpc>
        <a:spcBef>
          <a:spcPct val="0"/>
        </a:spcBef>
        <a:spcAft>
          <a:spcPts val="2800"/>
        </a:spcAft>
        <a:buClr>
          <a:srgbClr val="12779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110000"/>
        </a:lnSpc>
        <a:spcBef>
          <a:spcPct val="0"/>
        </a:spcBef>
        <a:spcAft>
          <a:spcPts val="2800"/>
        </a:spcAft>
        <a:buClr>
          <a:srgbClr val="127796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lnSpc>
          <a:spcPct val="110000"/>
        </a:lnSpc>
        <a:spcBef>
          <a:spcPct val="0"/>
        </a:spcBef>
        <a:spcAft>
          <a:spcPts val="2800"/>
        </a:spcAft>
        <a:buClr>
          <a:srgbClr val="127796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10000"/>
        </a:lnSpc>
        <a:spcBef>
          <a:spcPct val="0"/>
        </a:spcBef>
        <a:spcAft>
          <a:spcPts val="2800"/>
        </a:spcAft>
        <a:buClr>
          <a:srgbClr val="127796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10000"/>
        </a:lnSpc>
        <a:spcBef>
          <a:spcPct val="0"/>
        </a:spcBef>
        <a:spcAft>
          <a:spcPts val="2800"/>
        </a:spcAft>
        <a:buClr>
          <a:srgbClr val="127796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10000"/>
        </a:lnSpc>
        <a:spcBef>
          <a:spcPct val="0"/>
        </a:spcBef>
        <a:spcAft>
          <a:spcPts val="2800"/>
        </a:spcAft>
        <a:buClr>
          <a:srgbClr val="127796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pt_footer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0425"/>
            <a:ext cx="914400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98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69925"/>
            <a:ext cx="746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539875"/>
            <a:ext cx="75438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053" name="Picture 5" descr="ppt_footer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02"/>
          <a:stretch>
            <a:fillRect/>
          </a:stretch>
        </p:blipFill>
        <p:spPr bwMode="auto">
          <a:xfrm>
            <a:off x="2743200" y="5940425"/>
            <a:ext cx="640080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54" r:id="rId1"/>
    <p:sldLayoutId id="2147484641" r:id="rId2"/>
    <p:sldLayoutId id="2147484642" r:id="rId3"/>
    <p:sldLayoutId id="2147484643" r:id="rId4"/>
    <p:sldLayoutId id="2147484644" r:id="rId5"/>
    <p:sldLayoutId id="2147484645" r:id="rId6"/>
    <p:sldLayoutId id="2147484646" r:id="rId7"/>
    <p:sldLayoutId id="2147484647" r:id="rId8"/>
    <p:sldLayoutId id="2147484648" r:id="rId9"/>
    <p:sldLayoutId id="2147484649" r:id="rId10"/>
    <p:sldLayoutId id="2147484650" r:id="rId11"/>
    <p:sldLayoutId id="2147484651" r:id="rId12"/>
    <p:sldLayoutId id="2147484652" r:id="rId13"/>
    <p:sldLayoutId id="2147484653" r:id="rId1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2779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27796"/>
          </a:solidFill>
          <a:effectLst>
            <a:outerShdw blurRad="38100" dist="38100" dir="2700000" algn="tl">
              <a:srgbClr val="C0C0C0"/>
            </a:outerShdw>
          </a:effectLst>
          <a:latin typeface="Lucida Sans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27796"/>
          </a:solidFill>
          <a:effectLst>
            <a:outerShdw blurRad="38100" dist="38100" dir="2700000" algn="tl">
              <a:srgbClr val="C0C0C0"/>
            </a:outerShdw>
          </a:effectLst>
          <a:latin typeface="Lucida Sans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27796"/>
          </a:solidFill>
          <a:effectLst>
            <a:outerShdw blurRad="38100" dist="38100" dir="2700000" algn="tl">
              <a:srgbClr val="C0C0C0"/>
            </a:outerShdw>
          </a:effectLst>
          <a:latin typeface="Lucida Sans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27796"/>
          </a:solidFill>
          <a:effectLst>
            <a:outerShdw blurRad="38100" dist="38100" dir="2700000" algn="tl">
              <a:srgbClr val="C0C0C0"/>
            </a:outerShdw>
          </a:effectLst>
          <a:latin typeface="Lucida Sans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127796"/>
          </a:solidFill>
          <a:effectLst>
            <a:outerShdw blurRad="38100" dist="38100" dir="2700000" algn="tl">
              <a:srgbClr val="C0C0C0"/>
            </a:outerShdw>
          </a:effectLst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127796"/>
          </a:solidFill>
          <a:effectLst>
            <a:outerShdw blurRad="38100" dist="38100" dir="2700000" algn="tl">
              <a:srgbClr val="C0C0C0"/>
            </a:outerShdw>
          </a:effectLst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127796"/>
          </a:solidFill>
          <a:effectLst>
            <a:outerShdw blurRad="38100" dist="38100" dir="2700000" algn="tl">
              <a:srgbClr val="C0C0C0"/>
            </a:outerShdw>
          </a:effectLst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127796"/>
          </a:solidFill>
          <a:effectLst>
            <a:outerShdw blurRad="38100" dist="38100" dir="2700000" algn="tl">
              <a:srgbClr val="C0C0C0"/>
            </a:outerShdw>
          </a:effectLst>
          <a:latin typeface="Lucida Sans" pitchFamily="34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0"/>
        </a:spcBef>
        <a:spcAft>
          <a:spcPts val="2800"/>
        </a:spcAft>
        <a:buClr>
          <a:srgbClr val="127796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lnSpc>
          <a:spcPct val="110000"/>
        </a:lnSpc>
        <a:spcBef>
          <a:spcPct val="0"/>
        </a:spcBef>
        <a:spcAft>
          <a:spcPts val="2800"/>
        </a:spcAft>
        <a:buClr>
          <a:srgbClr val="127796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110000"/>
        </a:lnSpc>
        <a:spcBef>
          <a:spcPct val="0"/>
        </a:spcBef>
        <a:spcAft>
          <a:spcPts val="2800"/>
        </a:spcAft>
        <a:buClr>
          <a:srgbClr val="127796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110000"/>
        </a:lnSpc>
        <a:spcBef>
          <a:spcPct val="0"/>
        </a:spcBef>
        <a:spcAft>
          <a:spcPts val="2800"/>
        </a:spcAft>
        <a:buClr>
          <a:srgbClr val="12779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110000"/>
        </a:lnSpc>
        <a:spcBef>
          <a:spcPct val="0"/>
        </a:spcBef>
        <a:spcAft>
          <a:spcPts val="2800"/>
        </a:spcAft>
        <a:buClr>
          <a:srgbClr val="127796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lnSpc>
          <a:spcPct val="110000"/>
        </a:lnSpc>
        <a:spcBef>
          <a:spcPct val="0"/>
        </a:spcBef>
        <a:spcAft>
          <a:spcPts val="2800"/>
        </a:spcAft>
        <a:buClr>
          <a:srgbClr val="127796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10000"/>
        </a:lnSpc>
        <a:spcBef>
          <a:spcPct val="0"/>
        </a:spcBef>
        <a:spcAft>
          <a:spcPts val="2800"/>
        </a:spcAft>
        <a:buClr>
          <a:srgbClr val="127796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10000"/>
        </a:lnSpc>
        <a:spcBef>
          <a:spcPct val="0"/>
        </a:spcBef>
        <a:spcAft>
          <a:spcPts val="2800"/>
        </a:spcAft>
        <a:buClr>
          <a:srgbClr val="127796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10000"/>
        </a:lnSpc>
        <a:spcBef>
          <a:spcPct val="0"/>
        </a:spcBef>
        <a:spcAft>
          <a:spcPts val="2800"/>
        </a:spcAft>
        <a:buClr>
          <a:srgbClr val="127796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15.xml"/><Relationship Id="rId5" Type="http://schemas.openxmlformats.org/officeDocument/2006/relationships/slide" Target="slide10.xml"/><Relationship Id="rId4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\\phs.fhcrc.org\CancerPrevention\JBRICKER\ProjectFiles\PM\PRESENTATIONS\New%20Science%20of%20Behavior%2006Mar2013\Car%20Journey\WebQuit_Car%20Journey_trimmed.mov" TargetMode="Externa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156111"/>
            <a:ext cx="9144000" cy="1323439"/>
          </a:xfrm>
        </p:spPr>
        <p:txBody>
          <a:bodyPr lIns="0" rIns="0"/>
          <a:lstStyle/>
          <a:p>
            <a:pPr>
              <a:defRPr/>
            </a:pPr>
            <a:r>
              <a:rPr lang="en-US" sz="4000" dirty="0" smtClean="0">
                <a:solidFill>
                  <a:srgbClr val="57B8E5"/>
                </a:solidFill>
                <a:effectLst/>
              </a:rPr>
              <a:t>Designing an ACT Smartphone App: “Smart Quit” Case Study </a:t>
            </a:r>
            <a:endParaRPr lang="en-US" sz="4000" dirty="0">
              <a:solidFill>
                <a:srgbClr val="57B8E5"/>
              </a:solidFill>
              <a:effectLst/>
            </a:endParaRPr>
          </a:p>
        </p:txBody>
      </p:sp>
      <p:sp>
        <p:nvSpPr>
          <p:cNvPr id="4099" name="Subtitle 3"/>
          <p:cNvSpPr>
            <a:spLocks noGrp="1"/>
          </p:cNvSpPr>
          <p:nvPr>
            <p:ph type="subTitle" idx="4294967295"/>
          </p:nvPr>
        </p:nvSpPr>
        <p:spPr>
          <a:xfrm>
            <a:off x="0" y="4724400"/>
            <a:ext cx="9144000" cy="1143000"/>
          </a:xfrm>
        </p:spPr>
        <p:txBody>
          <a:bodyPr/>
          <a:lstStyle/>
          <a:p>
            <a:pPr marL="0" indent="0" algn="ctr" eaLnBrk="1" hangingPunct="1">
              <a:lnSpc>
                <a:spcPct val="100000"/>
              </a:lnSpc>
              <a:spcAft>
                <a:spcPct val="0"/>
              </a:spcAft>
              <a:buFont typeface="Wingdings" pitchFamily="2" charset="2"/>
              <a:buNone/>
            </a:pPr>
            <a:r>
              <a:rPr lang="en-US" sz="2400" b="1" dirty="0" smtClean="0">
                <a:ea typeface="ＭＳ Ｐゴシック" pitchFamily="34" charset="-128"/>
              </a:rPr>
              <a:t>Jonathan B. Bricker, PhD</a:t>
            </a:r>
          </a:p>
          <a:p>
            <a:pPr marL="0" indent="0" algn="ctr" eaLnBrk="1" hangingPunct="1">
              <a:lnSpc>
                <a:spcPct val="100000"/>
              </a:lnSpc>
              <a:spcAft>
                <a:spcPct val="0"/>
              </a:spcAft>
              <a:buFont typeface="Wingdings" pitchFamily="2" charset="2"/>
              <a:buNone/>
            </a:pPr>
            <a:r>
              <a:rPr lang="en-US" sz="2000" dirty="0" smtClean="0">
                <a:ea typeface="ＭＳ Ｐゴシック" pitchFamily="34" charset="-128"/>
              </a:rPr>
              <a:t>Public Health Sciences, Fred Hutchinson Cancer Research Center</a:t>
            </a:r>
          </a:p>
          <a:p>
            <a:pPr marL="0" indent="0" algn="ctr" eaLnBrk="1" hangingPunct="1">
              <a:lnSpc>
                <a:spcPct val="100000"/>
              </a:lnSpc>
              <a:spcAft>
                <a:spcPct val="0"/>
              </a:spcAft>
              <a:buFont typeface="Wingdings" pitchFamily="2" charset="2"/>
              <a:buNone/>
            </a:pPr>
            <a:r>
              <a:rPr lang="en-US" sz="2000" dirty="0" smtClean="0">
                <a:ea typeface="ＭＳ Ｐゴシック" pitchFamily="34" charset="-128"/>
              </a:rPr>
              <a:t>Psychology Department, University of Washington, Seattle, WA  </a:t>
            </a:r>
          </a:p>
        </p:txBody>
      </p:sp>
      <p:pic>
        <p:nvPicPr>
          <p:cNvPr id="4100" name="Picture 12" descr="Seattle-Lake-Union_01tf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1676400"/>
            <a:ext cx="464820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7"/>
            <a:ext cx="9144000" cy="12009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en-US" dirty="0" smtClean="0">
                <a:solidFill>
                  <a:srgbClr val="57B8E5"/>
                </a:solidFill>
                <a:effectLst/>
                <a:ea typeface="ＭＳ Ｐゴシック" pitchFamily="34" charset="-128"/>
              </a:rPr>
              <a:t>Addressing Challenge #2: How We Distill ACT </a:t>
            </a:r>
            <a:r>
              <a:rPr lang="en-US" u="sng" dirty="0" smtClean="0">
                <a:solidFill>
                  <a:srgbClr val="57B8E5"/>
                </a:solidFill>
                <a:effectLst/>
                <a:ea typeface="ＭＳ Ｐゴシック" pitchFamily="34" charset="-128"/>
              </a:rPr>
              <a:t>By Phone</a:t>
            </a:r>
            <a:endParaRPr lang="en-US" dirty="0" smtClean="0">
              <a:solidFill>
                <a:srgbClr val="57B8E5"/>
              </a:solidFill>
              <a:effectLst/>
              <a:ea typeface="ＭＳ Ｐゴシック" pitchFamily="34" charset="-12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01638" y="1370013"/>
            <a:ext cx="8382000" cy="4497387"/>
          </a:xfrm>
        </p:spPr>
        <p:txBody>
          <a:bodyPr lIns="92075" tIns="46038" rIns="92075" bIns="46038"/>
          <a:lstStyle/>
          <a:p>
            <a:pPr eaLnBrk="1" hangingPunct="1">
              <a:lnSpc>
                <a:spcPct val="100000"/>
              </a:lnSpc>
              <a:spcAft>
                <a:spcPts val="1800"/>
              </a:spcAft>
              <a:buClr>
                <a:srgbClr val="57B8E5"/>
              </a:buClr>
              <a:defRPr/>
            </a:pPr>
            <a:r>
              <a:rPr lang="en-US" sz="2600" b="1" dirty="0" smtClean="0">
                <a:ea typeface="ＭＳ Ｐゴシック" pitchFamily="34" charset="-128"/>
              </a:rPr>
              <a:t>Engagement: </a:t>
            </a:r>
            <a:r>
              <a:rPr lang="en-US" sz="2600" dirty="0" smtClean="0">
                <a:ea typeface="ＭＳ Ｐゴシック" pitchFamily="34" charset="-128"/>
              </a:rPr>
              <a:t>Push notifications. Pull for when needed. Quick practices. Tracking. Reinforcement via Rewards, Progress Indicators, and Sharing.</a:t>
            </a:r>
          </a:p>
          <a:p>
            <a:pPr eaLnBrk="1" hangingPunct="1">
              <a:lnSpc>
                <a:spcPct val="100000"/>
              </a:lnSpc>
              <a:spcAft>
                <a:spcPts val="1800"/>
              </a:spcAft>
              <a:buClr>
                <a:srgbClr val="57B8E5"/>
              </a:buClr>
              <a:defRPr/>
            </a:pPr>
            <a:r>
              <a:rPr lang="en-US" sz="2600" b="1" dirty="0" smtClean="0">
                <a:ea typeface="ＭＳ Ｐゴシック" pitchFamily="34" charset="-128"/>
              </a:rPr>
              <a:t>Confusion:  </a:t>
            </a:r>
            <a:r>
              <a:rPr lang="en-US" sz="2600" dirty="0" smtClean="0">
                <a:ea typeface="ＭＳ Ｐゴシック" pitchFamily="34" charset="-128"/>
              </a:rPr>
              <a:t>Few words. Simple explanations. Simple navigation. </a:t>
            </a:r>
            <a:endParaRPr lang="en-US" sz="26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5708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54765"/>
            <a:ext cx="9144000" cy="6469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en-US" dirty="0" smtClean="0">
                <a:solidFill>
                  <a:srgbClr val="57B8E5"/>
                </a:solidFill>
                <a:effectLst/>
                <a:ea typeface="ＭＳ Ｐゴシック" pitchFamily="34" charset="-128"/>
              </a:rPr>
              <a:t>Smart Quit: Intervention Goals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01638" y="1370013"/>
            <a:ext cx="8382000" cy="4497387"/>
          </a:xfrm>
        </p:spPr>
        <p:txBody>
          <a:bodyPr lIns="92075" tIns="46038" rIns="92075" bIns="46038"/>
          <a:lstStyle/>
          <a:p>
            <a:pPr eaLnBrk="1" hangingPunct="1">
              <a:lnSpc>
                <a:spcPct val="100000"/>
              </a:lnSpc>
              <a:spcAft>
                <a:spcPts val="1800"/>
              </a:spcAft>
              <a:buClr>
                <a:srgbClr val="57B8E5"/>
              </a:buClr>
              <a:defRPr/>
            </a:pPr>
            <a:r>
              <a:rPr lang="en-US" sz="2600" b="1" dirty="0" smtClean="0">
                <a:ea typeface="ＭＳ Ｐゴシック" pitchFamily="34" charset="-128"/>
              </a:rPr>
              <a:t>Increase Engagement:  </a:t>
            </a:r>
            <a:r>
              <a:rPr lang="en-US" sz="2600" dirty="0" smtClean="0">
                <a:ea typeface="ＭＳ Ｐゴシック" pitchFamily="34" charset="-128"/>
              </a:rPr>
              <a:t>Opening the app, viewing ACT exercises, and duration.</a:t>
            </a:r>
            <a:endParaRPr lang="en-US" sz="2600" b="1" dirty="0" smtClean="0">
              <a:ea typeface="ＭＳ Ｐゴシック" pitchFamily="34" charset="-128"/>
            </a:endParaRPr>
          </a:p>
          <a:p>
            <a:pPr eaLnBrk="1" hangingPunct="1">
              <a:lnSpc>
                <a:spcPct val="100000"/>
              </a:lnSpc>
              <a:spcAft>
                <a:spcPts val="1800"/>
              </a:spcAft>
              <a:buClr>
                <a:srgbClr val="57B8E5"/>
              </a:buClr>
              <a:defRPr/>
            </a:pPr>
            <a:r>
              <a:rPr lang="en-US" sz="2600" b="1" dirty="0" smtClean="0">
                <a:ea typeface="ＭＳ Ｐゴシック" pitchFamily="34" charset="-128"/>
              </a:rPr>
              <a:t>Determine Whether Engagement Predicts Behavior Change: </a:t>
            </a:r>
            <a:r>
              <a:rPr lang="en-US" sz="2600" dirty="0" smtClean="0">
                <a:ea typeface="ＭＳ Ｐゴシック" pitchFamily="34" charset="-128"/>
              </a:rPr>
              <a:t> To enhance future versions.</a:t>
            </a:r>
            <a:endParaRPr lang="en-US" sz="2600" b="1" dirty="0">
              <a:ea typeface="ＭＳ Ｐゴシック" pitchFamily="34" charset="-128"/>
            </a:endParaRPr>
          </a:p>
          <a:p>
            <a:pPr eaLnBrk="1" hangingPunct="1">
              <a:lnSpc>
                <a:spcPct val="100000"/>
              </a:lnSpc>
              <a:spcAft>
                <a:spcPts val="1800"/>
              </a:spcAft>
              <a:buClr>
                <a:srgbClr val="57B8E5"/>
              </a:buClr>
              <a:defRPr/>
            </a:pPr>
            <a:r>
              <a:rPr lang="en-US" sz="2600" b="1" dirty="0" smtClean="0">
                <a:ea typeface="ＭＳ Ｐゴシック" pitchFamily="34" charset="-128"/>
              </a:rPr>
              <a:t>Increase Behavior Change: </a:t>
            </a:r>
            <a:r>
              <a:rPr lang="en-US" sz="2600" dirty="0" smtClean="0">
                <a:ea typeface="ＭＳ Ｐゴシック" pitchFamily="34" charset="-128"/>
              </a:rPr>
              <a:t> Change attempts and decreases in the behavior. </a:t>
            </a:r>
            <a:endParaRPr lang="en-US" sz="26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8900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8077"/>
            <a:ext cx="7467600" cy="6469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en-US" dirty="0" smtClean="0">
                <a:solidFill>
                  <a:srgbClr val="57B8E5"/>
                </a:solidFill>
                <a:effectLst/>
                <a:ea typeface="ＭＳ Ｐゴシック" pitchFamily="34" charset="-128"/>
              </a:rPr>
              <a:t>Story Boarding: Draw a Picture</a:t>
            </a: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1181100"/>
            <a:ext cx="4861309" cy="470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050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10304"/>
            <a:ext cx="7467600" cy="12009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en-US" dirty="0" smtClean="0">
                <a:solidFill>
                  <a:srgbClr val="57B8E5"/>
                </a:solidFill>
                <a:effectLst/>
                <a:ea typeface="ＭＳ Ｐゴシック" pitchFamily="34" charset="-128"/>
              </a:rPr>
              <a:t>Linking Smoking to </a:t>
            </a:r>
            <a:r>
              <a:rPr lang="en-US" dirty="0" err="1" smtClean="0">
                <a:solidFill>
                  <a:srgbClr val="57B8E5"/>
                </a:solidFill>
                <a:effectLst/>
                <a:ea typeface="ＭＳ Ｐゴシック" pitchFamily="34" charset="-128"/>
              </a:rPr>
              <a:t>Hexaflex</a:t>
            </a:r>
            <a:r>
              <a:rPr lang="en-US" dirty="0" smtClean="0">
                <a:solidFill>
                  <a:srgbClr val="57B8E5"/>
                </a:solidFill>
                <a:effectLst/>
                <a:ea typeface="ＭＳ Ｐゴシック" pitchFamily="34" charset="-128"/>
              </a:rPr>
              <a:t>: Chose Key Targets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Staying Motivated: </a:t>
            </a:r>
            <a:r>
              <a:rPr lang="en-US" sz="2600" dirty="0" smtClean="0"/>
              <a:t>Values &amp; Action</a:t>
            </a:r>
          </a:p>
          <a:p>
            <a:r>
              <a:rPr lang="en-US" sz="2600" b="1" dirty="0" smtClean="0"/>
              <a:t>Having An Urge: </a:t>
            </a:r>
            <a:r>
              <a:rPr lang="en-US" sz="2600" dirty="0" smtClean="0"/>
              <a:t>Acceptance (Willingness, </a:t>
            </a:r>
            <a:r>
              <a:rPr lang="en-US" sz="2600" dirty="0" err="1" smtClean="0"/>
              <a:t>Defusion</a:t>
            </a:r>
            <a:r>
              <a:rPr lang="en-US" sz="2600" dirty="0" smtClean="0"/>
              <a:t>, Self-As-Context)</a:t>
            </a:r>
          </a:p>
          <a:p>
            <a:r>
              <a:rPr lang="en-US" sz="2600" b="1" dirty="0" smtClean="0"/>
              <a:t>Slips/Lapses: </a:t>
            </a:r>
            <a:r>
              <a:rPr lang="en-US" sz="2600" dirty="0" smtClean="0"/>
              <a:t>Acceptance (Compassion)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910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10304"/>
            <a:ext cx="7467600" cy="12009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en-US" dirty="0" smtClean="0">
                <a:solidFill>
                  <a:srgbClr val="57B8E5"/>
                </a:solidFill>
                <a:effectLst/>
                <a:ea typeface="ＭＳ Ｐゴシック" pitchFamily="34" charset="-128"/>
              </a:rPr>
              <a:t>Linking Smoking to Behavior Shaping: Reinforcements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Progress: </a:t>
            </a:r>
            <a:r>
              <a:rPr lang="en-US" sz="2600" dirty="0" smtClean="0"/>
              <a:t>View progress in tracked smoking, acceptance, practice of exercises </a:t>
            </a:r>
          </a:p>
          <a:p>
            <a:r>
              <a:rPr lang="en-US" sz="2600" b="1" dirty="0" smtClean="0"/>
              <a:t>Rewards: </a:t>
            </a:r>
            <a:r>
              <a:rPr lang="en-US" sz="2600" dirty="0" smtClean="0"/>
              <a:t>Badges earned for proximal behaviors (e.g., opening the app)</a:t>
            </a:r>
          </a:p>
          <a:p>
            <a:r>
              <a:rPr lang="en-US" sz="2600" b="1" dirty="0" smtClean="0"/>
              <a:t>Sharing: </a:t>
            </a:r>
            <a:r>
              <a:rPr lang="en-US" sz="2600" dirty="0" smtClean="0"/>
              <a:t>Inner Circle, Email, Facebook, Twitter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814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7291" y="1923493"/>
            <a:ext cx="24168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57B8E5"/>
                </a:solidFill>
              </a:rPr>
              <a:t>Overview of App Structure</a:t>
            </a:r>
          </a:p>
        </p:txBody>
      </p:sp>
      <p:sp>
        <p:nvSpPr>
          <p:cNvPr id="5" name="Flowchart: Process 4">
            <a:hlinkClick r:id="rId3" action="ppaction://hlinksldjump"/>
          </p:cNvPr>
          <p:cNvSpPr/>
          <p:nvPr/>
        </p:nvSpPr>
        <p:spPr>
          <a:xfrm>
            <a:off x="3563542" y="806659"/>
            <a:ext cx="1154097" cy="577048"/>
          </a:xfrm>
          <a:prstGeom prst="flowChartProcess">
            <a:avLst/>
          </a:prstGeom>
          <a:gradFill>
            <a:gsLst>
              <a:gs pos="0">
                <a:srgbClr val="CCECFF"/>
              </a:gs>
              <a:gs pos="0">
                <a:srgbClr val="CCECFF"/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Intro and How to Use App</a:t>
            </a:r>
            <a:endParaRPr lang="en-US" sz="1100" dirty="0"/>
          </a:p>
        </p:txBody>
      </p:sp>
      <p:cxnSp>
        <p:nvCxnSpPr>
          <p:cNvPr id="7" name="Straight Arrow Connector 6"/>
          <p:cNvCxnSpPr>
            <a:stCxn id="5" idx="3"/>
            <a:endCxn id="8" idx="1"/>
          </p:cNvCxnSpPr>
          <p:nvPr/>
        </p:nvCxnSpPr>
        <p:spPr>
          <a:xfrm>
            <a:off x="4717639" y="1095183"/>
            <a:ext cx="73870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lowchart: Process 7">
            <a:hlinkClick r:id="rId4" action="ppaction://hlinksldjump"/>
          </p:cNvPr>
          <p:cNvSpPr/>
          <p:nvPr/>
        </p:nvSpPr>
        <p:spPr>
          <a:xfrm>
            <a:off x="5456341" y="806659"/>
            <a:ext cx="1154097" cy="577048"/>
          </a:xfrm>
          <a:prstGeom prst="flowChartProcess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0">
                <a:srgbClr val="CCECFF"/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Set up of </a:t>
            </a:r>
          </a:p>
          <a:p>
            <a:pPr algn="ctr"/>
            <a:r>
              <a:rPr lang="en-US" sz="1100" dirty="0" smtClean="0"/>
              <a:t>My Quit Plan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6971651" y="1911935"/>
            <a:ext cx="181104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Once My Quit Plan is set up, app will always open to Main Menu</a:t>
            </a:r>
            <a:endParaRPr lang="en-US" sz="1100" i="1" dirty="0"/>
          </a:p>
        </p:txBody>
      </p:sp>
      <p:cxnSp>
        <p:nvCxnSpPr>
          <p:cNvPr id="10" name="Straight Arrow Connector 9"/>
          <p:cNvCxnSpPr>
            <a:stCxn id="8" idx="2"/>
            <a:endCxn id="14" idx="0"/>
          </p:cNvCxnSpPr>
          <p:nvPr/>
        </p:nvCxnSpPr>
        <p:spPr>
          <a:xfrm>
            <a:off x="6033390" y="1383707"/>
            <a:ext cx="1" cy="5397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lowchart: Process 13">
            <a:hlinkClick r:id="rId5" action="ppaction://hlinksldjump"/>
          </p:cNvPr>
          <p:cNvSpPr/>
          <p:nvPr/>
        </p:nvSpPr>
        <p:spPr>
          <a:xfrm>
            <a:off x="5456342" y="1923493"/>
            <a:ext cx="1154097" cy="577048"/>
          </a:xfrm>
          <a:prstGeom prst="flowChartProcess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Main Menu</a:t>
            </a:r>
            <a:endParaRPr lang="en-US" sz="1200" dirty="0"/>
          </a:p>
        </p:txBody>
      </p:sp>
      <p:sp>
        <p:nvSpPr>
          <p:cNvPr id="32" name="Flowchart: Process 31">
            <a:hlinkClick r:id="rId3" action="ppaction://hlinksldjump"/>
          </p:cNvPr>
          <p:cNvSpPr/>
          <p:nvPr/>
        </p:nvSpPr>
        <p:spPr>
          <a:xfrm>
            <a:off x="1805124" y="806659"/>
            <a:ext cx="1154097" cy="577048"/>
          </a:xfrm>
          <a:prstGeom prst="flowChartProcess">
            <a:avLst/>
          </a:prstGeom>
          <a:gradFill>
            <a:gsLst>
              <a:gs pos="0">
                <a:srgbClr val="CCECFF"/>
              </a:gs>
              <a:gs pos="1000">
                <a:srgbClr val="CCECFF"/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Splash</a:t>
            </a:r>
            <a:endParaRPr lang="en-US" sz="1100" dirty="0"/>
          </a:p>
        </p:txBody>
      </p:sp>
      <p:cxnSp>
        <p:nvCxnSpPr>
          <p:cNvPr id="71" name="Straight Arrow Connector 70"/>
          <p:cNvCxnSpPr>
            <a:stCxn id="32" idx="3"/>
            <a:endCxn id="5" idx="1"/>
          </p:cNvCxnSpPr>
          <p:nvPr/>
        </p:nvCxnSpPr>
        <p:spPr>
          <a:xfrm>
            <a:off x="2959221" y="1095183"/>
            <a:ext cx="60432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3130243" y="3443049"/>
            <a:ext cx="5806292" cy="2328629"/>
            <a:chOff x="2346365" y="3597465"/>
            <a:chExt cx="5806292" cy="2328629"/>
          </a:xfrm>
        </p:grpSpPr>
        <p:sp>
          <p:nvSpPr>
            <p:cNvPr id="19" name="Flowchart: Process 18">
              <a:hlinkClick r:id="rId6" action="ppaction://hlinksldjump"/>
            </p:cNvPr>
            <p:cNvSpPr/>
            <p:nvPr/>
          </p:nvSpPr>
          <p:spPr>
            <a:xfrm>
              <a:off x="2346365" y="4185425"/>
              <a:ext cx="1154097" cy="577048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Staying Motivated</a:t>
              </a:r>
              <a:endParaRPr lang="en-US" sz="1000" dirty="0"/>
            </a:p>
          </p:txBody>
        </p:sp>
        <p:sp>
          <p:nvSpPr>
            <p:cNvPr id="23" name="Flowchart: Process 22">
              <a:hlinkClick r:id="" action="ppaction://noaction"/>
            </p:cNvPr>
            <p:cNvSpPr/>
            <p:nvPr/>
          </p:nvSpPr>
          <p:spPr>
            <a:xfrm>
              <a:off x="3500463" y="3604508"/>
              <a:ext cx="1154097" cy="577048"/>
            </a:xfrm>
            <a:prstGeom prst="flowChartProces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Tracking</a:t>
              </a:r>
              <a:endParaRPr lang="en-US" sz="1200" dirty="0"/>
            </a:p>
          </p:txBody>
        </p:sp>
        <p:sp>
          <p:nvSpPr>
            <p:cNvPr id="25" name="Flowchart: Process 24">
              <a:hlinkClick r:id="" action="ppaction://noaction"/>
            </p:cNvPr>
            <p:cNvSpPr/>
            <p:nvPr/>
          </p:nvSpPr>
          <p:spPr>
            <a:xfrm>
              <a:off x="6998560" y="3604508"/>
              <a:ext cx="1154097" cy="577048"/>
            </a:xfrm>
            <a:prstGeom prst="flowChartProces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Sharing</a:t>
              </a:r>
              <a:endParaRPr lang="en-US" sz="1200" dirty="0"/>
            </a:p>
          </p:txBody>
        </p:sp>
        <p:sp>
          <p:nvSpPr>
            <p:cNvPr id="26" name="Flowchart: Process 25">
              <a:hlinkClick r:id="" action="ppaction://noaction"/>
            </p:cNvPr>
            <p:cNvSpPr/>
            <p:nvPr/>
          </p:nvSpPr>
          <p:spPr>
            <a:xfrm>
              <a:off x="2346366" y="3597465"/>
              <a:ext cx="1154097" cy="577048"/>
            </a:xfrm>
            <a:prstGeom prst="flowChartProces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ysClr val="windowText" lastClr="000000"/>
                  </a:solidFill>
                </a:rPr>
                <a:t>Main</a:t>
              </a:r>
              <a:endParaRPr lang="en-US" sz="12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Flowchart: Process 21">
              <a:hlinkClick r:id="rId4" action="ppaction://hlinksldjump"/>
            </p:cNvPr>
            <p:cNvSpPr/>
            <p:nvPr/>
          </p:nvSpPr>
          <p:spPr>
            <a:xfrm>
              <a:off x="4668857" y="3604508"/>
              <a:ext cx="1154097" cy="577048"/>
            </a:xfrm>
            <a:prstGeom prst="flowChartProces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My Quit Plan</a:t>
              </a:r>
            </a:p>
          </p:txBody>
        </p:sp>
        <p:sp>
          <p:nvSpPr>
            <p:cNvPr id="20" name="Flowchart: Process 19">
              <a:hlinkClick r:id="rId7" action="ppaction://hlinksldjump"/>
            </p:cNvPr>
            <p:cNvSpPr/>
            <p:nvPr/>
          </p:nvSpPr>
          <p:spPr>
            <a:xfrm>
              <a:off x="2346366" y="4771998"/>
              <a:ext cx="1154097" cy="577048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Having an Urge</a:t>
              </a:r>
              <a:endParaRPr lang="en-US" sz="1050" dirty="0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5844461" y="3604508"/>
              <a:ext cx="1154097" cy="2308192"/>
              <a:chOff x="5267414" y="4385558"/>
              <a:chExt cx="1154097" cy="2308192"/>
            </a:xfrm>
          </p:grpSpPr>
          <p:sp>
            <p:nvSpPr>
              <p:cNvPr id="24" name="Flowchart: Process 23">
                <a:hlinkClick r:id="" action="ppaction://noaction"/>
              </p:cNvPr>
              <p:cNvSpPr/>
              <p:nvPr/>
            </p:nvSpPr>
            <p:spPr>
              <a:xfrm>
                <a:off x="5267414" y="4385558"/>
                <a:ext cx="1154097" cy="577048"/>
              </a:xfrm>
              <a:prstGeom prst="flowChartProcess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Progress</a:t>
                </a:r>
              </a:p>
            </p:txBody>
          </p:sp>
          <p:sp>
            <p:nvSpPr>
              <p:cNvPr id="43" name="Flowchart: Process 42">
                <a:hlinkClick r:id="rId7" action="ppaction://hlinksldjump"/>
              </p:cNvPr>
              <p:cNvSpPr/>
              <p:nvPr/>
            </p:nvSpPr>
            <p:spPr>
              <a:xfrm>
                <a:off x="5267414" y="4962606"/>
                <a:ext cx="1154097" cy="577048"/>
              </a:xfrm>
              <a:prstGeom prst="flowChartProces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Reports</a:t>
                </a:r>
                <a:endParaRPr lang="en-US" sz="1200" dirty="0"/>
              </a:p>
            </p:txBody>
          </p:sp>
          <p:sp>
            <p:nvSpPr>
              <p:cNvPr id="44" name="Flowchart: Process 43">
                <a:hlinkClick r:id="rId7" action="ppaction://hlinksldjump"/>
              </p:cNvPr>
              <p:cNvSpPr/>
              <p:nvPr/>
            </p:nvSpPr>
            <p:spPr>
              <a:xfrm>
                <a:off x="5267414" y="5539654"/>
                <a:ext cx="1154097" cy="577048"/>
              </a:xfrm>
              <a:prstGeom prst="flowChartProces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Locations</a:t>
                </a:r>
                <a:endParaRPr lang="en-US" sz="1200" dirty="0"/>
              </a:p>
            </p:txBody>
          </p:sp>
          <p:sp>
            <p:nvSpPr>
              <p:cNvPr id="57" name="Flowchart: Process 56">
                <a:hlinkClick r:id="rId7" action="ppaction://hlinksldjump"/>
              </p:cNvPr>
              <p:cNvSpPr/>
              <p:nvPr/>
            </p:nvSpPr>
            <p:spPr>
              <a:xfrm>
                <a:off x="5267414" y="6116702"/>
                <a:ext cx="1154097" cy="577048"/>
              </a:xfrm>
              <a:prstGeom prst="flowChartProces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Badges</a:t>
                </a:r>
                <a:endParaRPr lang="en-US" sz="1200" dirty="0"/>
              </a:p>
            </p:txBody>
          </p:sp>
        </p:grpSp>
        <p:sp>
          <p:nvSpPr>
            <p:cNvPr id="21" name="Flowchart: Process 20">
              <a:hlinkClick r:id="" action="ppaction://noaction"/>
            </p:cNvPr>
            <p:cNvSpPr/>
            <p:nvPr/>
          </p:nvSpPr>
          <p:spPr>
            <a:xfrm>
              <a:off x="2346366" y="5349046"/>
              <a:ext cx="1154097" cy="577048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I Slipped</a:t>
              </a:r>
              <a:endParaRPr lang="en-US" sz="1050" dirty="0"/>
            </a:p>
          </p:txBody>
        </p:sp>
      </p:grpSp>
      <p:cxnSp>
        <p:nvCxnSpPr>
          <p:cNvPr id="33" name="Straight Arrow Connector 32"/>
          <p:cNvCxnSpPr>
            <a:stCxn id="14" idx="2"/>
            <a:endCxn id="26" idx="0"/>
          </p:cNvCxnSpPr>
          <p:nvPr/>
        </p:nvCxnSpPr>
        <p:spPr>
          <a:xfrm flipH="1">
            <a:off x="3707293" y="2500541"/>
            <a:ext cx="2326098" cy="9425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4" idx="2"/>
          </p:cNvCxnSpPr>
          <p:nvPr/>
        </p:nvCxnSpPr>
        <p:spPr>
          <a:xfrm>
            <a:off x="6033391" y="2500541"/>
            <a:ext cx="2253359" cy="9425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4" idx="2"/>
            <a:endCxn id="24" idx="0"/>
          </p:cNvCxnSpPr>
          <p:nvPr/>
        </p:nvCxnSpPr>
        <p:spPr>
          <a:xfrm>
            <a:off x="6033391" y="2500541"/>
            <a:ext cx="1171997" cy="9495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4" idx="2"/>
            <a:endCxn id="22" idx="0"/>
          </p:cNvCxnSpPr>
          <p:nvPr/>
        </p:nvCxnSpPr>
        <p:spPr>
          <a:xfrm flipH="1">
            <a:off x="6029784" y="2500541"/>
            <a:ext cx="3607" cy="9495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4" idx="2"/>
            <a:endCxn id="23" idx="0"/>
          </p:cNvCxnSpPr>
          <p:nvPr/>
        </p:nvCxnSpPr>
        <p:spPr>
          <a:xfrm flipH="1">
            <a:off x="4861390" y="2500541"/>
            <a:ext cx="1172001" cy="9495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772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54765"/>
            <a:ext cx="9144000" cy="6469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en-US" dirty="0" smtClean="0">
                <a:solidFill>
                  <a:srgbClr val="57B8E5"/>
                </a:solidFill>
                <a:effectLst/>
                <a:ea typeface="ＭＳ Ｐゴシック" pitchFamily="34" charset="-128"/>
              </a:rPr>
              <a:t>Usability Testing Revisions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01638" y="1370013"/>
            <a:ext cx="8382000" cy="4497387"/>
          </a:xfrm>
        </p:spPr>
        <p:txBody>
          <a:bodyPr lIns="92075" tIns="46038" rIns="92075" bIns="46038"/>
          <a:lstStyle/>
          <a:p>
            <a:pPr eaLnBrk="1" hangingPunct="1">
              <a:lnSpc>
                <a:spcPct val="100000"/>
              </a:lnSpc>
              <a:spcAft>
                <a:spcPts val="1800"/>
              </a:spcAft>
              <a:buClr>
                <a:srgbClr val="57B8E5"/>
              </a:buClr>
              <a:defRPr/>
            </a:pPr>
            <a:r>
              <a:rPr lang="en-US" sz="2600" b="1" dirty="0" smtClean="0">
                <a:ea typeface="ＭＳ Ｐゴシック" pitchFamily="34" charset="-128"/>
              </a:rPr>
              <a:t>Six Rounds of Testing: </a:t>
            </a:r>
            <a:r>
              <a:rPr lang="en-US" sz="2600" b="1" dirty="0">
                <a:ea typeface="ＭＳ Ｐゴシック" pitchFamily="34" charset="-128"/>
              </a:rPr>
              <a:t>4</a:t>
            </a:r>
            <a:r>
              <a:rPr lang="en-US" sz="2600" b="1" dirty="0" smtClean="0">
                <a:ea typeface="ＭＳ Ｐゴシック" pitchFamily="34" charset="-128"/>
              </a:rPr>
              <a:t> internal/2 external</a:t>
            </a:r>
          </a:p>
          <a:p>
            <a:pPr eaLnBrk="1" hangingPunct="1">
              <a:lnSpc>
                <a:spcPct val="100000"/>
              </a:lnSpc>
              <a:spcAft>
                <a:spcPts val="1800"/>
              </a:spcAft>
              <a:buClr>
                <a:srgbClr val="57B8E5"/>
              </a:buClr>
              <a:defRPr/>
            </a:pPr>
            <a:r>
              <a:rPr lang="en-US" sz="2600" b="1" dirty="0" smtClean="0">
                <a:ea typeface="ＭＳ Ｐゴシック" pitchFamily="34" charset="-128"/>
              </a:rPr>
              <a:t>Identified 150 Total Revisions</a:t>
            </a:r>
            <a:endParaRPr lang="en-US" sz="26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100000"/>
              </a:lnSpc>
              <a:spcAft>
                <a:spcPts val="1800"/>
              </a:spcAft>
              <a:buClr>
                <a:srgbClr val="57B8E5"/>
              </a:buClr>
              <a:defRPr/>
            </a:pPr>
            <a:r>
              <a:rPr lang="en-US" sz="2600" b="1" dirty="0" smtClean="0">
                <a:ea typeface="ＭＳ Ｐゴシック" pitchFamily="34" charset="-128"/>
              </a:rPr>
              <a:t>Primary Revisions: </a:t>
            </a:r>
          </a:p>
          <a:p>
            <a:pPr lvl="2" eaLnBrk="1" hangingPunct="1">
              <a:lnSpc>
                <a:spcPct val="100000"/>
              </a:lnSpc>
              <a:spcAft>
                <a:spcPts val="1800"/>
              </a:spcAft>
              <a:buClr>
                <a:srgbClr val="57B8E5"/>
              </a:buClr>
              <a:defRPr/>
            </a:pPr>
            <a:r>
              <a:rPr lang="en-US" sz="2200" dirty="0" smtClean="0">
                <a:ea typeface="ＭＳ Ｐゴシック" pitchFamily="34" charset="-128"/>
              </a:rPr>
              <a:t>Logic/Flow Errors (e.g., buttons lead to wrong screen)</a:t>
            </a:r>
          </a:p>
          <a:p>
            <a:pPr lvl="2" eaLnBrk="1" hangingPunct="1">
              <a:lnSpc>
                <a:spcPct val="100000"/>
              </a:lnSpc>
              <a:spcAft>
                <a:spcPts val="1800"/>
              </a:spcAft>
              <a:buClr>
                <a:srgbClr val="57B8E5"/>
              </a:buClr>
              <a:defRPr/>
            </a:pPr>
            <a:r>
              <a:rPr lang="en-US" sz="2200" dirty="0" smtClean="0">
                <a:ea typeface="ＭＳ Ｐゴシック" pitchFamily="34" charset="-128"/>
              </a:rPr>
              <a:t>Content Changes (e.g., text too wordy)</a:t>
            </a:r>
          </a:p>
          <a:p>
            <a:pPr lvl="2" eaLnBrk="1" hangingPunct="1">
              <a:lnSpc>
                <a:spcPct val="100000"/>
              </a:lnSpc>
              <a:spcAft>
                <a:spcPts val="1800"/>
              </a:spcAft>
              <a:buClr>
                <a:srgbClr val="57B8E5"/>
              </a:buClr>
              <a:defRPr/>
            </a:pPr>
            <a:r>
              <a:rPr lang="en-US" sz="2200" dirty="0" smtClean="0">
                <a:ea typeface="ＭＳ Ｐゴシック" pitchFamily="34" charset="-128"/>
              </a:rPr>
              <a:t>Aesthetics (e.g., fonts too small/bad colors)</a:t>
            </a:r>
          </a:p>
          <a:p>
            <a:pPr lvl="2" eaLnBrk="1" hangingPunct="1">
              <a:lnSpc>
                <a:spcPct val="100000"/>
              </a:lnSpc>
              <a:spcAft>
                <a:spcPts val="1800"/>
              </a:spcAft>
              <a:buClr>
                <a:srgbClr val="57B8E5"/>
              </a:buClr>
              <a:defRPr/>
            </a:pPr>
            <a:endParaRPr lang="en-US" sz="22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8509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349250" y="2093913"/>
            <a:ext cx="8894763" cy="4186237"/>
          </a:xfrm>
        </p:spPr>
        <p:txBody>
          <a:bodyPr/>
          <a:lstStyle/>
          <a:p>
            <a:pPr marL="457200" lvl="1" indent="0" eaLnBrk="1" hangingPunct="1">
              <a:lnSpc>
                <a:spcPct val="100000"/>
              </a:lnSpc>
              <a:spcAft>
                <a:spcPts val="1800"/>
              </a:spcAft>
              <a:buClr>
                <a:srgbClr val="57B8E5"/>
              </a:buClr>
              <a:buFont typeface="Wingdings" pitchFamily="2" charset="2"/>
              <a:buNone/>
            </a:pPr>
            <a:endParaRPr lang="en-US" smtClean="0">
              <a:ea typeface="ＭＳ Ｐゴシック" pitchFamily="34" charset="-128"/>
            </a:endParaRPr>
          </a:p>
          <a:p>
            <a:pPr marL="457200" lvl="1" indent="0" eaLnBrk="1" hangingPunct="1">
              <a:lnSpc>
                <a:spcPct val="100000"/>
              </a:lnSpc>
              <a:spcAft>
                <a:spcPts val="1800"/>
              </a:spcAft>
              <a:buClr>
                <a:srgbClr val="57B8E5"/>
              </a:buClr>
              <a:buFont typeface="Wingdings" pitchFamily="2" charset="2"/>
              <a:buNone/>
            </a:pPr>
            <a:r>
              <a:rPr lang="en-US" sz="3600" smtClean="0">
                <a:ea typeface="ＭＳ Ｐゴシック" pitchFamily="34" charset="-128"/>
              </a:rPr>
              <a:t>                                       </a:t>
            </a:r>
          </a:p>
        </p:txBody>
      </p:sp>
      <p:pic>
        <p:nvPicPr>
          <p:cNvPr id="3584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0"/>
            <a:ext cx="3467100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7B8E5"/>
                </a:solidFill>
                <a:effectLst/>
                <a:ea typeface="ＭＳ Ｐゴシック" pitchFamily="34" charset="-128"/>
              </a:rPr>
              <a:t>Intro Screen: Car Journey</a:t>
            </a:r>
          </a:p>
        </p:txBody>
      </p:sp>
      <p:sp>
        <p:nvSpPr>
          <p:cNvPr id="41987" name="Rectangle 8"/>
          <p:cNvSpPr>
            <a:spLocks noChangeArrowheads="1"/>
          </p:cNvSpPr>
          <p:nvPr/>
        </p:nvSpPr>
        <p:spPr bwMode="auto">
          <a:xfrm>
            <a:off x="2819400" y="3009900"/>
            <a:ext cx="3505200" cy="952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WebQuit_Car Journey_trimmed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1600200"/>
            <a:ext cx="7205663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7245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64302"/>
            <a:ext cx="7467600" cy="6469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en-US" dirty="0" smtClean="0">
                <a:solidFill>
                  <a:srgbClr val="57B8E5"/>
                </a:solidFill>
                <a:effectLst/>
                <a:ea typeface="ＭＳ Ｐゴシック" pitchFamily="34" charset="-128"/>
              </a:rPr>
              <a:t>Lessons Learned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Keep it short: </a:t>
            </a:r>
            <a:r>
              <a:rPr lang="en-US" sz="2600" dirty="0" smtClean="0"/>
              <a:t>Exercises need to be about 30 to 60 seconds.</a:t>
            </a:r>
          </a:p>
          <a:p>
            <a:r>
              <a:rPr lang="en-US" sz="2600" b="1" dirty="0" smtClean="0"/>
              <a:t>Make it clear:  </a:t>
            </a:r>
            <a:r>
              <a:rPr lang="en-US" sz="2600" dirty="0" smtClean="0"/>
              <a:t>Metaphors need specific links to the problem behavior.</a:t>
            </a:r>
            <a:endParaRPr lang="en-US" sz="2600" b="1" dirty="0" smtClean="0"/>
          </a:p>
          <a:p>
            <a:r>
              <a:rPr lang="en-US" sz="2600" b="1" dirty="0" smtClean="0"/>
              <a:t>Guide the user: </a:t>
            </a:r>
            <a:r>
              <a:rPr lang="en-US" sz="2600" dirty="0" smtClean="0"/>
              <a:t>Step-by-step instructions on daily use.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794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>
          <a:xfrm>
            <a:off x="771525" y="201394"/>
            <a:ext cx="7972425" cy="6463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solidFill>
                  <a:srgbClr val="57B8E5"/>
                </a:solidFill>
                <a:effectLst/>
                <a:ea typeface="ＭＳ Ｐゴシック" pitchFamily="34" charset="-128"/>
              </a:rPr>
              <a:t>Acknowledgments </a:t>
            </a:r>
          </a:p>
        </p:txBody>
      </p:sp>
      <p:sp>
        <p:nvSpPr>
          <p:cNvPr id="5123" name="Content Placeholder 6"/>
          <p:cNvSpPr>
            <a:spLocks noGrp="1"/>
          </p:cNvSpPr>
          <p:nvPr>
            <p:ph idx="4294967295"/>
          </p:nvPr>
        </p:nvSpPr>
        <p:spPr>
          <a:xfrm>
            <a:off x="720725" y="1019175"/>
            <a:ext cx="7543800" cy="3686175"/>
          </a:xfrm>
        </p:spPr>
        <p:txBody>
          <a:bodyPr/>
          <a:lstStyle/>
          <a:p>
            <a:pPr indent="0">
              <a:spcAft>
                <a:spcPts val="1000"/>
              </a:spcAft>
              <a:buFont typeface="Wingdings" pitchFamily="2" charset="2"/>
              <a:buNone/>
            </a:pPr>
            <a:r>
              <a:rPr lang="en-US" sz="2200" b="1" dirty="0" smtClean="0">
                <a:ea typeface="ＭＳ Ｐゴシック" pitchFamily="34" charset="-128"/>
              </a:rPr>
              <a:t>Katrina Akioka, BS, </a:t>
            </a:r>
            <a:r>
              <a:rPr lang="en-US" sz="2200" i="1" dirty="0" smtClean="0">
                <a:ea typeface="ＭＳ Ｐゴシック" pitchFamily="34" charset="-128"/>
              </a:rPr>
              <a:t>Project Manager, FHCRC</a:t>
            </a:r>
          </a:p>
          <a:p>
            <a:pPr indent="0">
              <a:spcAft>
                <a:spcPts val="1000"/>
              </a:spcAft>
              <a:buNone/>
            </a:pPr>
            <a:r>
              <a:rPr lang="en-US" sz="2200" b="1" dirty="0">
                <a:ea typeface="ＭＳ Ｐゴシック" pitchFamily="34" charset="-128"/>
              </a:rPr>
              <a:t>Jessica Harris, MA, </a:t>
            </a:r>
            <a:r>
              <a:rPr lang="en-US" sz="2200" i="1" dirty="0">
                <a:ea typeface="ＭＳ Ｐゴシック" pitchFamily="34" charset="-128"/>
              </a:rPr>
              <a:t>Research </a:t>
            </a:r>
            <a:r>
              <a:rPr lang="en-US" sz="2200" i="1" dirty="0" smtClean="0">
                <a:ea typeface="ＭＳ Ｐゴシック" pitchFamily="34" charset="-128"/>
              </a:rPr>
              <a:t>Therapist, FHCRC</a:t>
            </a:r>
            <a:endParaRPr lang="en-US" sz="2200" i="1" dirty="0">
              <a:ea typeface="ＭＳ Ｐゴシック" pitchFamily="34" charset="-128"/>
            </a:endParaRPr>
          </a:p>
          <a:p>
            <a:pPr indent="0">
              <a:spcAft>
                <a:spcPts val="1000"/>
              </a:spcAft>
              <a:buFont typeface="Wingdings" pitchFamily="2" charset="2"/>
              <a:buNone/>
            </a:pPr>
            <a:r>
              <a:rPr lang="en-US" sz="2200" b="1" dirty="0" smtClean="0">
                <a:ea typeface="ＭＳ Ｐゴシック" pitchFamily="34" charset="-128"/>
              </a:rPr>
              <a:t>Jaimee Heffner, PhD, </a:t>
            </a:r>
            <a:r>
              <a:rPr lang="en-US" sz="2200" i="1" dirty="0" smtClean="0">
                <a:ea typeface="ＭＳ Ｐゴシック" pitchFamily="34" charset="-128"/>
              </a:rPr>
              <a:t>Psychologist, FHCRC</a:t>
            </a:r>
            <a:endParaRPr lang="en-US" sz="2200" b="1" dirty="0" smtClean="0">
              <a:ea typeface="ＭＳ Ｐゴシック" pitchFamily="34" charset="-128"/>
            </a:endParaRPr>
          </a:p>
          <a:p>
            <a:pPr indent="0">
              <a:spcAft>
                <a:spcPts val="1000"/>
              </a:spcAft>
              <a:buFont typeface="Wingdings" pitchFamily="2" charset="2"/>
              <a:buNone/>
            </a:pPr>
            <a:r>
              <a:rPr lang="en-US" sz="2200" b="1" dirty="0" smtClean="0">
                <a:ea typeface="ＭＳ Ｐゴシック" pitchFamily="34" charset="-128"/>
              </a:rPr>
              <a:t>Julie Kientz, PhD, </a:t>
            </a:r>
            <a:r>
              <a:rPr lang="en-US" sz="2200" i="1" dirty="0" smtClean="0">
                <a:ea typeface="ＭＳ Ｐゴシック" pitchFamily="34" charset="-128"/>
              </a:rPr>
              <a:t>Computer Scientist</a:t>
            </a:r>
            <a:r>
              <a:rPr lang="en-US" sz="2200" dirty="0" smtClean="0">
                <a:ea typeface="ＭＳ Ｐゴシック" pitchFamily="34" charset="-128"/>
              </a:rPr>
              <a:t>, UW</a:t>
            </a:r>
          </a:p>
          <a:p>
            <a:pPr indent="0">
              <a:spcAft>
                <a:spcPts val="1000"/>
              </a:spcAft>
              <a:buFont typeface="Wingdings" pitchFamily="2" charset="2"/>
              <a:buNone/>
            </a:pPr>
            <a:r>
              <a:rPr lang="en-US" sz="2200" b="1" dirty="0" smtClean="0">
                <a:ea typeface="ＭＳ Ｐゴシック" pitchFamily="34" charset="-128"/>
              </a:rPr>
              <a:t>Brandon Masterson, CEO, </a:t>
            </a:r>
            <a:r>
              <a:rPr lang="en-US" sz="2200" i="1" dirty="0" smtClean="0">
                <a:ea typeface="ＭＳ Ｐゴシック" pitchFamily="34" charset="-128"/>
              </a:rPr>
              <a:t>2 Morrow Inc.</a:t>
            </a:r>
          </a:p>
          <a:p>
            <a:pPr indent="0">
              <a:spcAft>
                <a:spcPts val="1000"/>
              </a:spcAft>
              <a:buFont typeface="Wingdings" pitchFamily="2" charset="2"/>
              <a:buNone/>
            </a:pPr>
            <a:r>
              <a:rPr lang="en-US" sz="2200" b="1" dirty="0" smtClean="0">
                <a:ea typeface="ＭＳ Ｐゴシック" pitchFamily="34" charset="-128"/>
              </a:rPr>
              <a:t>Jo Masterson, COO, </a:t>
            </a:r>
            <a:r>
              <a:rPr lang="en-US" sz="2200" i="1" dirty="0" smtClean="0">
                <a:ea typeface="ＭＳ Ｐゴシック" pitchFamily="34" charset="-128"/>
              </a:rPr>
              <a:t>2 Morrow Inc.</a:t>
            </a:r>
          </a:p>
          <a:p>
            <a:pPr indent="0">
              <a:spcAft>
                <a:spcPts val="1000"/>
              </a:spcAft>
              <a:buNone/>
            </a:pPr>
            <a:r>
              <a:rPr lang="en-US" sz="2200" b="1" dirty="0">
                <a:ea typeface="ＭＳ Ｐゴシック" pitchFamily="34" charset="-128"/>
              </a:rPr>
              <a:t>Laina Mercer, MS, </a:t>
            </a:r>
            <a:r>
              <a:rPr lang="en-US" sz="2200" i="1" dirty="0" smtClean="0">
                <a:ea typeface="ＭＳ Ｐゴシック" pitchFamily="34" charset="-128"/>
              </a:rPr>
              <a:t>Statistician, FHCRC</a:t>
            </a:r>
            <a:endParaRPr lang="en-US" sz="2200" b="1" dirty="0">
              <a:ea typeface="ＭＳ Ｐゴシック" pitchFamily="34" charset="-128"/>
            </a:endParaRPr>
          </a:p>
          <a:p>
            <a:pPr indent="0">
              <a:spcAft>
                <a:spcPts val="1000"/>
              </a:spcAft>
              <a:buFont typeface="Wingdings" pitchFamily="2" charset="2"/>
              <a:buNone/>
            </a:pPr>
            <a:r>
              <a:rPr lang="en-US" sz="2200" b="1" dirty="0" smtClean="0">
                <a:ea typeface="ＭＳ Ｐゴシック" pitchFamily="34" charset="-128"/>
              </a:rPr>
              <a:t>Roger </a:t>
            </a:r>
            <a:r>
              <a:rPr lang="en-US" sz="2200" b="1" dirty="0" err="1" smtClean="0">
                <a:ea typeface="ＭＳ Ｐゴシック" pitchFamily="34" charset="-128"/>
              </a:rPr>
              <a:t>Villardaga</a:t>
            </a:r>
            <a:r>
              <a:rPr lang="en-US" sz="2200" b="1" dirty="0" smtClean="0">
                <a:ea typeface="ＭＳ Ｐゴシック" pitchFamily="34" charset="-128"/>
              </a:rPr>
              <a:t>, PhD</a:t>
            </a:r>
            <a:r>
              <a:rPr lang="en-US" sz="2200" dirty="0" smtClean="0">
                <a:ea typeface="ＭＳ Ｐゴシック" pitchFamily="34" charset="-128"/>
              </a:rPr>
              <a:t>, </a:t>
            </a:r>
            <a:r>
              <a:rPr lang="en-US" sz="2200" i="1" dirty="0" smtClean="0">
                <a:ea typeface="ＭＳ Ｐゴシック" pitchFamily="34" charset="-128"/>
              </a:rPr>
              <a:t>Psychologist, </a:t>
            </a:r>
            <a:r>
              <a:rPr lang="en-US" sz="2200" dirty="0" smtClean="0">
                <a:ea typeface="ＭＳ Ｐゴシック" pitchFamily="34" charset="-128"/>
              </a:rPr>
              <a:t>UW</a:t>
            </a:r>
          </a:p>
          <a:p>
            <a:pPr indent="0">
              <a:spcAft>
                <a:spcPts val="1000"/>
              </a:spcAft>
              <a:buNone/>
            </a:pPr>
            <a:r>
              <a:rPr lang="en-US" sz="2200" b="1" dirty="0" smtClean="0">
                <a:ea typeface="ＭＳ Ｐゴシック" pitchFamily="34" charset="-128"/>
              </a:rPr>
              <a:t>Nutrition </a:t>
            </a:r>
            <a:r>
              <a:rPr lang="en-US" sz="2200" b="1" dirty="0">
                <a:ea typeface="ＭＳ Ｐゴシック" pitchFamily="34" charset="-128"/>
              </a:rPr>
              <a:t>Assessment Shared </a:t>
            </a:r>
            <a:r>
              <a:rPr lang="en-US" sz="2200" b="1" dirty="0" smtClean="0">
                <a:ea typeface="ＭＳ Ｐゴシック" pitchFamily="34" charset="-128"/>
              </a:rPr>
              <a:t>Resource</a:t>
            </a:r>
            <a:r>
              <a:rPr lang="en-US" sz="2200" i="1" dirty="0" smtClean="0">
                <a:ea typeface="ＭＳ Ｐゴシック" pitchFamily="34" charset="-128"/>
              </a:rPr>
              <a:t>, FHCRC</a:t>
            </a:r>
          </a:p>
          <a:p>
            <a:pPr indent="0">
              <a:spcAft>
                <a:spcPts val="1000"/>
              </a:spcAft>
              <a:buNone/>
            </a:pPr>
            <a:r>
              <a:rPr lang="en-US" sz="2200" b="1" dirty="0" smtClean="0">
                <a:ea typeface="ＭＳ Ｐゴシック" pitchFamily="34" charset="-128"/>
              </a:rPr>
              <a:t>Hartwell Innovation Fund, </a:t>
            </a:r>
            <a:r>
              <a:rPr lang="en-US" sz="2200" i="1" dirty="0" smtClean="0">
                <a:ea typeface="ＭＳ Ｐゴシック" pitchFamily="34" charset="-128"/>
              </a:rPr>
              <a:t>FHCRC</a:t>
            </a:r>
            <a:endParaRPr lang="en-US" sz="2200" i="1" dirty="0">
              <a:ea typeface="ＭＳ Ｐゴシック" pitchFamily="34" charset="-128"/>
            </a:endParaRPr>
          </a:p>
          <a:p>
            <a:pPr indent="0">
              <a:spcAft>
                <a:spcPts val="1000"/>
              </a:spcAft>
              <a:buFont typeface="Wingdings" pitchFamily="2" charset="2"/>
              <a:buNone/>
            </a:pPr>
            <a:endParaRPr lang="en-US" sz="2200" dirty="0" smtClean="0">
              <a:ea typeface="ＭＳ Ｐゴシック" pitchFamily="34" charset="-128"/>
            </a:endParaRPr>
          </a:p>
          <a:p>
            <a:pPr indent="0">
              <a:lnSpc>
                <a:spcPct val="100000"/>
              </a:lnSpc>
              <a:buFont typeface="Wingdings" pitchFamily="2" charset="2"/>
              <a:buNone/>
            </a:pPr>
            <a:r>
              <a:rPr lang="en-US" sz="1400" dirty="0" smtClean="0">
                <a:ea typeface="ＭＳ Ｐゴシック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83338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64302"/>
            <a:ext cx="7467600" cy="6469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en-US" dirty="0" smtClean="0">
                <a:solidFill>
                  <a:srgbClr val="57B8E5"/>
                </a:solidFill>
                <a:effectLst/>
                <a:ea typeface="ＭＳ Ｐゴシック" pitchFamily="34" charset="-128"/>
              </a:rPr>
              <a:t>Conclusions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ACT has great smartphone potential.</a:t>
            </a:r>
          </a:p>
          <a:p>
            <a:r>
              <a:rPr lang="en-US" sz="2600" b="1" dirty="0" smtClean="0"/>
              <a:t>Follow user-centered design principles.</a:t>
            </a:r>
          </a:p>
          <a:p>
            <a:r>
              <a:rPr lang="en-US" sz="2600" b="1" dirty="0" smtClean="0"/>
              <a:t>Test the app.</a:t>
            </a:r>
          </a:p>
          <a:p>
            <a:r>
              <a:rPr lang="en-US" sz="2600" b="1" dirty="0" smtClean="0"/>
              <a:t>We hope the best is yet to come. </a:t>
            </a:r>
          </a:p>
          <a:p>
            <a:endParaRPr lang="en-US" sz="2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116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2588"/>
            <a:ext cx="9144000" cy="641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57B8E5"/>
                </a:solidFill>
                <a:effectLst/>
                <a:ea typeface="ＭＳ Ｐゴシック" pitchFamily="34" charset="-128"/>
              </a:rPr>
              <a:t>Many Thanks!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524000"/>
            <a:ext cx="8305800" cy="3733800"/>
          </a:xfrm>
        </p:spPr>
        <p:txBody>
          <a:bodyPr/>
          <a:lstStyle/>
          <a:p>
            <a:pPr marL="952500" lvl="1" indent="-495300" eaLnBrk="1" hangingPunct="1">
              <a:buFont typeface="Wingdings" pitchFamily="2" charset="2"/>
              <a:buNone/>
            </a:pPr>
            <a:r>
              <a:rPr lang="en-US" dirty="0" smtClean="0">
                <a:ea typeface="ＭＳ Ｐゴシック" pitchFamily="34" charset="-128"/>
              </a:rPr>
              <a:t>Contact: Dr. Jonathan Bricker</a:t>
            </a:r>
          </a:p>
          <a:p>
            <a:pPr marL="952500" lvl="1" indent="-495300" eaLnBrk="1" hangingPunct="1">
              <a:buFont typeface="Wingdings" pitchFamily="2" charset="2"/>
              <a:buNone/>
            </a:pPr>
            <a:r>
              <a:rPr lang="en-US" dirty="0" smtClean="0">
                <a:ea typeface="ＭＳ Ｐゴシック" pitchFamily="34" charset="-128"/>
              </a:rPr>
              <a:t>Email: jbricker@uw.edu</a:t>
            </a:r>
          </a:p>
        </p:txBody>
      </p:sp>
    </p:spTree>
    <p:extLst>
      <p:ext uri="{BB962C8B-B14F-4D97-AF65-F5344CB8AC3E}">
        <p14:creationId xmlns:p14="http://schemas.microsoft.com/office/powerpoint/2010/main" val="303732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03413"/>
            <a:ext cx="4572000" cy="17541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mtClean="0">
                <a:solidFill>
                  <a:srgbClr val="57B8E5"/>
                </a:solidFill>
                <a:effectLst/>
                <a:ea typeface="ＭＳ Ｐゴシック" pitchFamily="34" charset="-128"/>
              </a:rPr>
              <a:t>Let’s Take a Journey</a:t>
            </a:r>
          </a:p>
        </p:txBody>
      </p:sp>
      <p:pic>
        <p:nvPicPr>
          <p:cNvPr id="5123" name="Picture 9" descr="aerial6_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>
            <a:fillRect/>
          </a:stretch>
        </p:blipFill>
        <p:spPr bwMode="auto">
          <a:xfrm>
            <a:off x="4565650" y="0"/>
            <a:ext cx="460375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3213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57B8E5"/>
                </a:solidFill>
                <a:effectLst/>
                <a:ea typeface="ＭＳ Ｐゴシック" pitchFamily="34" charset="-128"/>
              </a:rPr>
              <a:t>The Journey Ahead</a:t>
            </a:r>
          </a:p>
        </p:txBody>
      </p:sp>
      <p:sp>
        <p:nvSpPr>
          <p:cNvPr id="6147" name="Content Placeholder 4"/>
          <p:cNvSpPr>
            <a:spLocks noGrp="1"/>
          </p:cNvSpPr>
          <p:nvPr>
            <p:ph idx="1"/>
          </p:nvPr>
        </p:nvSpPr>
        <p:spPr>
          <a:xfrm>
            <a:off x="401638" y="1371600"/>
            <a:ext cx="8382000" cy="44958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800"/>
              </a:spcAft>
              <a:buClr>
                <a:srgbClr val="57B8E5"/>
              </a:buClr>
            </a:pPr>
            <a:r>
              <a:rPr lang="en-US" sz="2600" dirty="0" smtClean="0">
                <a:ea typeface="ＭＳ Ｐゴシック" pitchFamily="34" charset="-128"/>
              </a:rPr>
              <a:t>Current status of smartphone apps</a:t>
            </a:r>
          </a:p>
          <a:p>
            <a:pPr>
              <a:lnSpc>
                <a:spcPct val="100000"/>
              </a:lnSpc>
              <a:spcAft>
                <a:spcPts val="1800"/>
              </a:spcAft>
              <a:buClr>
                <a:srgbClr val="57B8E5"/>
              </a:buClr>
            </a:pPr>
            <a:r>
              <a:rPr lang="en-US" sz="2600" dirty="0" smtClean="0">
                <a:ea typeface="ＭＳ Ｐゴシック" pitchFamily="34" charset="-128"/>
              </a:rPr>
              <a:t>ACT: challenges for smartphone delivery &amp; how we addressed them</a:t>
            </a:r>
          </a:p>
          <a:p>
            <a:pPr>
              <a:lnSpc>
                <a:spcPct val="100000"/>
              </a:lnSpc>
              <a:spcAft>
                <a:spcPts val="1800"/>
              </a:spcAft>
              <a:buClr>
                <a:srgbClr val="57B8E5"/>
              </a:buClr>
            </a:pPr>
            <a:r>
              <a:rPr lang="en-US" sz="2600" dirty="0" smtClean="0">
                <a:ea typeface="ＭＳ Ｐゴシック" pitchFamily="34" charset="-128"/>
              </a:rPr>
              <a:t>Design process of our ACT “Smart Quit” smartphone intervention </a:t>
            </a:r>
          </a:p>
          <a:p>
            <a:pPr>
              <a:lnSpc>
                <a:spcPct val="100000"/>
              </a:lnSpc>
              <a:spcAft>
                <a:spcPts val="1800"/>
              </a:spcAft>
              <a:buClr>
                <a:srgbClr val="57B8E5"/>
              </a:buClr>
            </a:pPr>
            <a:r>
              <a:rPr lang="en-US" sz="2600" dirty="0" smtClean="0">
                <a:ea typeface="ＭＳ Ｐゴシック" pitchFamily="34" charset="-128"/>
              </a:rPr>
              <a:t>Lessons learned and conclusions</a:t>
            </a:r>
          </a:p>
        </p:txBody>
      </p:sp>
    </p:spTree>
    <p:extLst>
      <p:ext uri="{BB962C8B-B14F-4D97-AF65-F5344CB8AC3E}">
        <p14:creationId xmlns:p14="http://schemas.microsoft.com/office/powerpoint/2010/main" val="11928472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54038"/>
            <a:ext cx="9144000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en-US" dirty="0" err="1" smtClean="0">
                <a:solidFill>
                  <a:srgbClr val="57B8E5"/>
                </a:solidFill>
                <a:effectLst/>
                <a:ea typeface="ＭＳ Ｐゴシック" pitchFamily="34" charset="-128"/>
              </a:rPr>
              <a:t>mHealth</a:t>
            </a:r>
            <a:r>
              <a:rPr lang="en-US" dirty="0" smtClean="0">
                <a:solidFill>
                  <a:srgbClr val="57B8E5"/>
                </a:solidFill>
                <a:effectLst/>
                <a:ea typeface="ＭＳ Ｐゴシック" pitchFamily="34" charset="-128"/>
              </a:rPr>
              <a:t> Smartphone Apps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01638" y="1370013"/>
            <a:ext cx="8382000" cy="4497387"/>
          </a:xfrm>
        </p:spPr>
        <p:txBody>
          <a:bodyPr lIns="92075" tIns="46038" rIns="92075" bIns="46038"/>
          <a:lstStyle/>
          <a:p>
            <a:pPr eaLnBrk="1" hangingPunct="1">
              <a:lnSpc>
                <a:spcPct val="100000"/>
              </a:lnSpc>
              <a:spcAft>
                <a:spcPts val="1800"/>
              </a:spcAft>
              <a:buClr>
                <a:srgbClr val="57B8E5"/>
              </a:buClr>
              <a:defRPr/>
            </a:pPr>
            <a:r>
              <a:rPr lang="en-US" sz="2600" b="1" dirty="0" smtClean="0">
                <a:ea typeface="ＭＳ Ｐゴシック" pitchFamily="34" charset="-128"/>
              </a:rPr>
              <a:t>44 million downloads in 2012 and 142 million expected in 2016</a:t>
            </a:r>
            <a:r>
              <a:rPr lang="en-US" sz="2600" dirty="0" smtClean="0">
                <a:ea typeface="ＭＳ Ｐゴシック" pitchFamily="34" charset="-128"/>
              </a:rPr>
              <a:t> (Juniper Research, 2012)</a:t>
            </a:r>
          </a:p>
          <a:p>
            <a:pPr eaLnBrk="1" hangingPunct="1">
              <a:lnSpc>
                <a:spcPct val="100000"/>
              </a:lnSpc>
              <a:spcAft>
                <a:spcPts val="1800"/>
              </a:spcAft>
              <a:buClr>
                <a:srgbClr val="57B8E5"/>
              </a:buClr>
              <a:defRPr/>
            </a:pPr>
            <a:r>
              <a:rPr lang="en-US" sz="2600" b="1" dirty="0" smtClean="0">
                <a:ea typeface="ＭＳ Ｐゴシック" pitchFamily="34" charset="-128"/>
              </a:rPr>
              <a:t>Low cost, real time ways to assess and change behavior </a:t>
            </a:r>
          </a:p>
          <a:p>
            <a:pPr eaLnBrk="1" hangingPunct="1">
              <a:lnSpc>
                <a:spcPct val="100000"/>
              </a:lnSpc>
              <a:spcAft>
                <a:spcPts val="1800"/>
              </a:spcAft>
              <a:buClr>
                <a:srgbClr val="57B8E5"/>
              </a:buClr>
              <a:defRPr/>
            </a:pPr>
            <a:r>
              <a:rPr lang="en-US" sz="2600" b="1" dirty="0" smtClean="0">
                <a:ea typeface="ＭＳ Ｐゴシック" pitchFamily="34" charset="-128"/>
              </a:rPr>
              <a:t>Need to evaluate these new technologies for their efficacy </a:t>
            </a:r>
            <a:r>
              <a:rPr lang="en-US" sz="2600" dirty="0">
                <a:ea typeface="ＭＳ Ｐゴシック" pitchFamily="34" charset="-128"/>
              </a:rPr>
              <a:t>(Francis Collins, NIH </a:t>
            </a:r>
            <a:r>
              <a:rPr lang="en-US" sz="2600" dirty="0" smtClean="0">
                <a:ea typeface="ＭＳ Ｐゴシック" pitchFamily="34" charset="-128"/>
              </a:rPr>
              <a:t>Director, 2012)  </a:t>
            </a:r>
            <a:endParaRPr lang="en-US" sz="2600" dirty="0">
              <a:ea typeface="ＭＳ Ｐゴシック" pitchFamily="34" charset="-128"/>
            </a:endParaRPr>
          </a:p>
          <a:p>
            <a:pPr eaLnBrk="1" hangingPunct="1">
              <a:lnSpc>
                <a:spcPct val="100000"/>
              </a:lnSpc>
              <a:spcAft>
                <a:spcPts val="1800"/>
              </a:spcAft>
              <a:buClr>
                <a:srgbClr val="57B8E5"/>
              </a:buClr>
              <a:defRPr/>
            </a:pPr>
            <a:endParaRPr lang="en-US" sz="26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67319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54765"/>
            <a:ext cx="9144000" cy="6469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en-US" dirty="0" smtClean="0">
                <a:solidFill>
                  <a:srgbClr val="57B8E5"/>
                </a:solidFill>
                <a:effectLst/>
                <a:ea typeface="ＭＳ Ｐゴシック" pitchFamily="34" charset="-128"/>
              </a:rPr>
              <a:t>ACT Has Smartphone Potential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01638" y="1370013"/>
            <a:ext cx="8382000" cy="4497387"/>
          </a:xfrm>
        </p:spPr>
        <p:txBody>
          <a:bodyPr lIns="92075" tIns="46038" rIns="92075" bIns="46038"/>
          <a:lstStyle/>
          <a:p>
            <a:pPr eaLnBrk="1" hangingPunct="1">
              <a:lnSpc>
                <a:spcPct val="100000"/>
              </a:lnSpc>
              <a:spcAft>
                <a:spcPts val="1800"/>
              </a:spcAft>
              <a:buClr>
                <a:srgbClr val="57B8E5"/>
              </a:buClr>
              <a:defRPr/>
            </a:pPr>
            <a:r>
              <a:rPr lang="en-US" sz="2600" b="1" dirty="0" smtClean="0">
                <a:ea typeface="ＭＳ Ｐゴシック" pitchFamily="34" charset="-128"/>
              </a:rPr>
              <a:t>Contextual:  </a:t>
            </a:r>
            <a:r>
              <a:rPr lang="en-US" sz="2600" dirty="0" smtClean="0">
                <a:ea typeface="ＭＳ Ｐゴシック" pitchFamily="34" charset="-128"/>
              </a:rPr>
              <a:t>Internal and external cues can trigger the behavior and its intervention.</a:t>
            </a:r>
            <a:endParaRPr lang="en-US" sz="2600" dirty="0">
              <a:ea typeface="ＭＳ Ｐゴシック" pitchFamily="34" charset="-128"/>
            </a:endParaRPr>
          </a:p>
          <a:p>
            <a:pPr eaLnBrk="1" hangingPunct="1">
              <a:lnSpc>
                <a:spcPct val="100000"/>
              </a:lnSpc>
              <a:spcAft>
                <a:spcPts val="1800"/>
              </a:spcAft>
              <a:buClr>
                <a:srgbClr val="57B8E5"/>
              </a:buClr>
              <a:defRPr/>
            </a:pPr>
            <a:r>
              <a:rPr lang="en-US" sz="2600" b="1" dirty="0" smtClean="0">
                <a:ea typeface="ＭＳ Ｐゴシック" pitchFamily="34" charset="-128"/>
              </a:rPr>
              <a:t>Experiential: </a:t>
            </a:r>
            <a:r>
              <a:rPr lang="en-US" sz="2600" dirty="0">
                <a:ea typeface="ＭＳ Ｐゴシック" pitchFamily="34" charset="-128"/>
              </a:rPr>
              <a:t> </a:t>
            </a:r>
            <a:r>
              <a:rPr lang="en-US" sz="2600" dirty="0" smtClean="0">
                <a:ea typeface="ＭＳ Ｐゴシック" pitchFamily="34" charset="-128"/>
              </a:rPr>
              <a:t>Contextually-cued exercises that are self-focused.</a:t>
            </a:r>
          </a:p>
          <a:p>
            <a:pPr eaLnBrk="1" hangingPunct="1">
              <a:lnSpc>
                <a:spcPct val="100000"/>
              </a:lnSpc>
              <a:spcAft>
                <a:spcPts val="1800"/>
              </a:spcAft>
              <a:buClr>
                <a:srgbClr val="57B8E5"/>
              </a:buClr>
              <a:defRPr/>
            </a:pPr>
            <a:r>
              <a:rPr lang="en-US" sz="2600" b="1" dirty="0" smtClean="0">
                <a:ea typeface="ＭＳ Ｐゴシック" pitchFamily="34" charset="-128"/>
              </a:rPr>
              <a:t>Metaphorical:  </a:t>
            </a:r>
            <a:r>
              <a:rPr lang="en-US" sz="2600" dirty="0" smtClean="0">
                <a:ea typeface="ＭＳ Ｐゴシック" pitchFamily="34" charset="-128"/>
              </a:rPr>
              <a:t>Phones can tell stories relevant to the problem. </a:t>
            </a:r>
            <a:endParaRPr lang="en-US" sz="2600" dirty="0">
              <a:ea typeface="ＭＳ Ｐゴシック" pitchFamily="34" charset="-128"/>
            </a:endParaRPr>
          </a:p>
          <a:p>
            <a:pPr marL="0" indent="0" eaLnBrk="1" hangingPunct="1">
              <a:lnSpc>
                <a:spcPct val="100000"/>
              </a:lnSpc>
              <a:spcAft>
                <a:spcPts val="1800"/>
              </a:spcAft>
              <a:buClr>
                <a:srgbClr val="57B8E5"/>
              </a:buClr>
              <a:buNone/>
              <a:defRPr/>
            </a:pPr>
            <a:r>
              <a:rPr lang="en-US" sz="2600" dirty="0" smtClean="0">
                <a:ea typeface="ＭＳ Ｐゴシック" pitchFamily="34" charset="-128"/>
              </a:rPr>
              <a:t> </a:t>
            </a:r>
            <a:endParaRPr lang="en-US" sz="2600" b="1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2427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54765"/>
            <a:ext cx="9144000" cy="6469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en-US" dirty="0" smtClean="0">
                <a:solidFill>
                  <a:srgbClr val="57B8E5"/>
                </a:solidFill>
                <a:effectLst/>
                <a:ea typeface="ＭＳ Ｐゴシック" pitchFamily="34" charset="-128"/>
              </a:rPr>
              <a:t>Challenge #1: How to Distill ACT?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01638" y="1370013"/>
            <a:ext cx="8382000" cy="4497387"/>
          </a:xfrm>
        </p:spPr>
        <p:txBody>
          <a:bodyPr lIns="92075" tIns="46038" rIns="92075" bIns="46038"/>
          <a:lstStyle/>
          <a:p>
            <a:pPr eaLnBrk="1" hangingPunct="1">
              <a:lnSpc>
                <a:spcPct val="100000"/>
              </a:lnSpc>
              <a:spcAft>
                <a:spcPts val="1800"/>
              </a:spcAft>
              <a:buClr>
                <a:srgbClr val="57B8E5"/>
              </a:buClr>
              <a:defRPr/>
            </a:pPr>
            <a:r>
              <a:rPr lang="en-US" sz="2600" b="1" dirty="0" smtClean="0">
                <a:ea typeface="ＭＳ Ｐゴシック" pitchFamily="34" charset="-128"/>
              </a:rPr>
              <a:t>Acceptance: </a:t>
            </a:r>
            <a:r>
              <a:rPr lang="en-US" sz="2600" dirty="0" smtClean="0">
                <a:ea typeface="ＭＳ Ｐゴシック" pitchFamily="34" charset="-128"/>
              </a:rPr>
              <a:t>Counterintuitive. </a:t>
            </a:r>
          </a:p>
          <a:p>
            <a:pPr eaLnBrk="1" hangingPunct="1">
              <a:lnSpc>
                <a:spcPct val="100000"/>
              </a:lnSpc>
              <a:spcAft>
                <a:spcPts val="1800"/>
              </a:spcAft>
              <a:buClr>
                <a:srgbClr val="57B8E5"/>
              </a:buClr>
              <a:defRPr/>
            </a:pPr>
            <a:r>
              <a:rPr lang="en-US" sz="2600" b="1" dirty="0" smtClean="0">
                <a:ea typeface="ＭＳ Ｐゴシック" pitchFamily="34" charset="-128"/>
              </a:rPr>
              <a:t>Values: </a:t>
            </a:r>
            <a:r>
              <a:rPr lang="en-US" sz="2600" dirty="0" smtClean="0">
                <a:ea typeface="ＭＳ Ｐゴシック" pitchFamily="34" charset="-128"/>
              </a:rPr>
              <a:t>Hard for people to name and connect to the specific behavior to change.</a:t>
            </a:r>
          </a:p>
          <a:p>
            <a:pPr eaLnBrk="1" hangingPunct="1">
              <a:lnSpc>
                <a:spcPct val="100000"/>
              </a:lnSpc>
              <a:spcAft>
                <a:spcPts val="1800"/>
              </a:spcAft>
              <a:buClr>
                <a:srgbClr val="57B8E5"/>
              </a:buClr>
              <a:defRPr/>
            </a:pPr>
            <a:r>
              <a:rPr lang="en-US" sz="2600" b="1" dirty="0" smtClean="0">
                <a:ea typeface="ＭＳ Ｐゴシック" pitchFamily="34" charset="-128"/>
              </a:rPr>
              <a:t>Metaphors: </a:t>
            </a:r>
            <a:r>
              <a:rPr lang="en-US" sz="2600" dirty="0" smtClean="0">
                <a:ea typeface="ＭＳ Ｐゴシック" pitchFamily="34" charset="-128"/>
              </a:rPr>
              <a:t>Hard to see their relevance to specific behavior. Literal thinkers.</a:t>
            </a:r>
          </a:p>
          <a:p>
            <a:pPr eaLnBrk="1" hangingPunct="1">
              <a:lnSpc>
                <a:spcPct val="100000"/>
              </a:lnSpc>
              <a:spcAft>
                <a:spcPts val="1800"/>
              </a:spcAft>
              <a:buClr>
                <a:srgbClr val="57B8E5"/>
              </a:buClr>
              <a:defRPr/>
            </a:pPr>
            <a:r>
              <a:rPr lang="en-US" sz="2600" b="1" dirty="0" smtClean="0">
                <a:ea typeface="ＭＳ Ｐゴシック" pitchFamily="34" charset="-128"/>
              </a:rPr>
              <a:t>Skills Exercises: </a:t>
            </a:r>
            <a:r>
              <a:rPr lang="en-US" sz="2600" dirty="0" smtClean="0">
                <a:ea typeface="ＭＳ Ｐゴシック" pitchFamily="34" charset="-128"/>
              </a:rPr>
              <a:t>Counterintuitive. Skills learning is not expected or desired for many behavior changes. </a:t>
            </a:r>
            <a:endParaRPr lang="en-US" sz="2600" b="1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345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7"/>
            <a:ext cx="9144000" cy="12009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en-US" dirty="0" smtClean="0">
                <a:solidFill>
                  <a:srgbClr val="57B8E5"/>
                </a:solidFill>
                <a:effectLst/>
                <a:ea typeface="ＭＳ Ｐゴシック" pitchFamily="34" charset="-128"/>
              </a:rPr>
              <a:t>Challenge #2: How to Distill ACT </a:t>
            </a:r>
            <a:r>
              <a:rPr lang="en-US" u="sng" dirty="0" smtClean="0">
                <a:solidFill>
                  <a:srgbClr val="57B8E5"/>
                </a:solidFill>
                <a:effectLst/>
                <a:ea typeface="ＭＳ Ｐゴシック" pitchFamily="34" charset="-128"/>
              </a:rPr>
              <a:t>By Phone</a:t>
            </a:r>
            <a:r>
              <a:rPr lang="en-US" dirty="0" smtClean="0">
                <a:solidFill>
                  <a:srgbClr val="57B8E5"/>
                </a:solidFill>
                <a:effectLst/>
                <a:ea typeface="ＭＳ Ｐゴシック" pitchFamily="34" charset="-128"/>
              </a:rPr>
              <a:t>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01638" y="1370013"/>
            <a:ext cx="8382000" cy="4497387"/>
          </a:xfrm>
        </p:spPr>
        <p:txBody>
          <a:bodyPr lIns="92075" tIns="46038" rIns="92075" bIns="46038"/>
          <a:lstStyle/>
          <a:p>
            <a:pPr eaLnBrk="1" hangingPunct="1">
              <a:lnSpc>
                <a:spcPct val="100000"/>
              </a:lnSpc>
              <a:spcAft>
                <a:spcPts val="1800"/>
              </a:spcAft>
              <a:buClr>
                <a:srgbClr val="57B8E5"/>
              </a:buClr>
              <a:defRPr/>
            </a:pPr>
            <a:r>
              <a:rPr lang="en-US" sz="2600" b="1" dirty="0" smtClean="0">
                <a:ea typeface="ＭＳ Ｐゴシック" pitchFamily="34" charset="-128"/>
              </a:rPr>
              <a:t>Engagement: </a:t>
            </a:r>
            <a:r>
              <a:rPr lang="en-US" sz="2600" dirty="0" smtClean="0">
                <a:ea typeface="ＭＳ Ｐゴシック" pitchFamily="34" charset="-128"/>
              </a:rPr>
              <a:t>Biggest problem. Majority will never open app or only open once. No practice.</a:t>
            </a:r>
          </a:p>
          <a:p>
            <a:pPr eaLnBrk="1" hangingPunct="1">
              <a:lnSpc>
                <a:spcPct val="100000"/>
              </a:lnSpc>
              <a:spcAft>
                <a:spcPts val="1800"/>
              </a:spcAft>
              <a:buClr>
                <a:srgbClr val="57B8E5"/>
              </a:buClr>
              <a:defRPr/>
            </a:pPr>
            <a:r>
              <a:rPr lang="en-US" sz="2600" b="1" dirty="0" smtClean="0">
                <a:ea typeface="ＭＳ Ｐゴシック" pitchFamily="34" charset="-128"/>
              </a:rPr>
              <a:t>Confusion:  </a:t>
            </a:r>
            <a:r>
              <a:rPr lang="en-US" sz="2600" dirty="0">
                <a:ea typeface="ＭＳ Ｐゴシック" pitchFamily="34" charset="-128"/>
              </a:rPr>
              <a:t>“Huh</a:t>
            </a:r>
            <a:r>
              <a:rPr lang="en-US" sz="2600" dirty="0" smtClean="0">
                <a:ea typeface="ＭＳ Ｐゴシック" pitchFamily="34" charset="-128"/>
              </a:rPr>
              <a:t>?” App-only leaves users scratch their heads on counterintuitive concepts. </a:t>
            </a:r>
            <a:endParaRPr lang="en-US" sz="26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7056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7"/>
            <a:ext cx="9144000" cy="12009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en-US" dirty="0" smtClean="0">
                <a:solidFill>
                  <a:srgbClr val="57B8E5"/>
                </a:solidFill>
                <a:effectLst/>
                <a:ea typeface="ＭＳ Ｐゴシック" pitchFamily="34" charset="-128"/>
              </a:rPr>
              <a:t>Addressing Challenge #1: How We Distilled ACT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01638" y="1370013"/>
            <a:ext cx="8382000" cy="4497387"/>
          </a:xfrm>
        </p:spPr>
        <p:txBody>
          <a:bodyPr lIns="92075" tIns="46038" rIns="92075" bIns="46038"/>
          <a:lstStyle/>
          <a:p>
            <a:pPr eaLnBrk="1" hangingPunct="1">
              <a:lnSpc>
                <a:spcPct val="100000"/>
              </a:lnSpc>
              <a:spcAft>
                <a:spcPts val="1800"/>
              </a:spcAft>
              <a:buClr>
                <a:srgbClr val="57B8E5"/>
              </a:buClr>
              <a:defRPr/>
            </a:pPr>
            <a:r>
              <a:rPr lang="en-US" sz="2600" b="1" dirty="0" smtClean="0">
                <a:ea typeface="ＭＳ Ｐゴシック" pitchFamily="34" charset="-128"/>
              </a:rPr>
              <a:t>Main principle: </a:t>
            </a:r>
            <a:r>
              <a:rPr lang="en-US" sz="2600" dirty="0" smtClean="0">
                <a:ea typeface="ＭＳ Ｐゴシック" pitchFamily="34" charset="-128"/>
              </a:rPr>
              <a:t> “Show. Don’t tell.” (Hemmingway, </a:t>
            </a:r>
            <a:r>
              <a:rPr lang="en-US" sz="2600" u="sng" dirty="0" smtClean="0">
                <a:ea typeface="ＭＳ Ｐゴシック" pitchFamily="34" charset="-128"/>
              </a:rPr>
              <a:t>Death in the Afternoon</a:t>
            </a:r>
            <a:r>
              <a:rPr lang="en-US" sz="2600" dirty="0" smtClean="0">
                <a:ea typeface="ＭＳ Ｐゴシック" pitchFamily="34" charset="-128"/>
              </a:rPr>
              <a:t>). </a:t>
            </a:r>
          </a:p>
          <a:p>
            <a:pPr eaLnBrk="1" hangingPunct="1">
              <a:lnSpc>
                <a:spcPct val="100000"/>
              </a:lnSpc>
              <a:spcAft>
                <a:spcPts val="1800"/>
              </a:spcAft>
              <a:buClr>
                <a:srgbClr val="57B8E5"/>
              </a:buClr>
              <a:defRPr/>
            </a:pPr>
            <a:r>
              <a:rPr lang="en-US" sz="2600" b="1" dirty="0" smtClean="0">
                <a:ea typeface="ＭＳ Ｐゴシック" pitchFamily="34" charset="-128"/>
              </a:rPr>
              <a:t>Acceptance: </a:t>
            </a:r>
            <a:r>
              <a:rPr lang="en-US" sz="2600" dirty="0" smtClean="0">
                <a:ea typeface="ＭＳ Ｐゴシック" pitchFamily="34" charset="-128"/>
              </a:rPr>
              <a:t> Showed them exercises. </a:t>
            </a:r>
            <a:endParaRPr lang="en-US" sz="2600" b="1" dirty="0" smtClean="0">
              <a:ea typeface="ＭＳ Ｐゴシック" pitchFamily="34" charset="-128"/>
            </a:endParaRPr>
          </a:p>
          <a:p>
            <a:pPr eaLnBrk="1" hangingPunct="1">
              <a:lnSpc>
                <a:spcPct val="100000"/>
              </a:lnSpc>
              <a:spcAft>
                <a:spcPts val="1800"/>
              </a:spcAft>
              <a:buClr>
                <a:srgbClr val="57B8E5"/>
              </a:buClr>
              <a:defRPr/>
            </a:pPr>
            <a:r>
              <a:rPr lang="en-US" sz="2600" b="1" dirty="0" smtClean="0">
                <a:ea typeface="ＭＳ Ｐゴシック" pitchFamily="34" charset="-128"/>
              </a:rPr>
              <a:t>Values: </a:t>
            </a:r>
            <a:r>
              <a:rPr lang="en-US" sz="2600" dirty="0">
                <a:ea typeface="ＭＳ Ｐゴシック" pitchFamily="34" charset="-128"/>
              </a:rPr>
              <a:t> </a:t>
            </a:r>
            <a:r>
              <a:rPr lang="en-US" sz="2600" dirty="0" smtClean="0">
                <a:ea typeface="ＭＳ Ｐゴシック" pitchFamily="34" charset="-128"/>
              </a:rPr>
              <a:t>Testimonials. Shared “inspiring stories.”</a:t>
            </a:r>
            <a:endParaRPr lang="en-US" sz="2600" dirty="0">
              <a:ea typeface="ＭＳ Ｐゴシック" pitchFamily="34" charset="-128"/>
            </a:endParaRPr>
          </a:p>
          <a:p>
            <a:pPr eaLnBrk="1" hangingPunct="1">
              <a:lnSpc>
                <a:spcPct val="100000"/>
              </a:lnSpc>
              <a:spcAft>
                <a:spcPts val="1800"/>
              </a:spcAft>
              <a:buClr>
                <a:srgbClr val="57B8E5"/>
              </a:buClr>
              <a:defRPr/>
            </a:pPr>
            <a:r>
              <a:rPr lang="en-US" sz="2600" b="1" dirty="0" smtClean="0">
                <a:ea typeface="ＭＳ Ｐゴシック" pitchFamily="34" charset="-128"/>
              </a:rPr>
              <a:t>Metaphors: </a:t>
            </a:r>
            <a:r>
              <a:rPr lang="en-US" sz="2600" dirty="0">
                <a:ea typeface="ＭＳ Ｐゴシック" pitchFamily="34" charset="-128"/>
              </a:rPr>
              <a:t> </a:t>
            </a:r>
            <a:r>
              <a:rPr lang="en-US" sz="2600" dirty="0" smtClean="0">
                <a:ea typeface="ＭＳ Ｐゴシック" pitchFamily="34" charset="-128"/>
              </a:rPr>
              <a:t>Vivid. Simple. Behavior examples. </a:t>
            </a:r>
          </a:p>
          <a:p>
            <a:pPr eaLnBrk="1" hangingPunct="1">
              <a:lnSpc>
                <a:spcPct val="100000"/>
              </a:lnSpc>
              <a:spcAft>
                <a:spcPts val="1800"/>
              </a:spcAft>
              <a:buClr>
                <a:srgbClr val="57B8E5"/>
              </a:buClr>
              <a:defRPr/>
            </a:pPr>
            <a:r>
              <a:rPr lang="en-US" sz="2600" b="1" dirty="0" smtClean="0">
                <a:ea typeface="ＭＳ Ｐゴシック" pitchFamily="34" charset="-128"/>
              </a:rPr>
              <a:t>Skills Exercises: </a:t>
            </a:r>
            <a:r>
              <a:rPr lang="en-US" sz="2600" dirty="0" smtClean="0">
                <a:ea typeface="ＭＳ Ｐゴシック" pitchFamily="34" charset="-128"/>
              </a:rPr>
              <a:t>Vivid. Simple. Quick. Relevant. </a:t>
            </a:r>
            <a:endParaRPr lang="en-US" sz="2600" b="1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8127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HCRC">
  <a:themeElements>
    <a:clrScheme name="FHCRC 2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0099FF"/>
      </a:accent1>
      <a:accent2>
        <a:srgbClr val="B2DE94"/>
      </a:accent2>
      <a:accent3>
        <a:srgbClr val="FFFFFF"/>
      </a:accent3>
      <a:accent4>
        <a:srgbClr val="000000"/>
      </a:accent4>
      <a:accent5>
        <a:srgbClr val="AACAFF"/>
      </a:accent5>
      <a:accent6>
        <a:srgbClr val="A1C986"/>
      </a:accent6>
      <a:hlink>
        <a:srgbClr val="777777"/>
      </a:hlink>
      <a:folHlink>
        <a:srgbClr val="003399"/>
      </a:folHlink>
    </a:clrScheme>
    <a:fontScheme name="FHCRC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</a:defRPr>
        </a:defPPr>
      </a:lstStyle>
    </a:lnDef>
  </a:objectDefaults>
  <a:extraClrSchemeLst>
    <a:extraClrScheme>
      <a:clrScheme name="FHCRC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HCRC 2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0099FF"/>
        </a:accent1>
        <a:accent2>
          <a:srgbClr val="B2DE94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A1C986"/>
        </a:accent6>
        <a:hlink>
          <a:srgbClr val="777777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FHCRC">
  <a:themeElements>
    <a:clrScheme name="1_FHCRC 2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0099FF"/>
      </a:accent1>
      <a:accent2>
        <a:srgbClr val="B2DE94"/>
      </a:accent2>
      <a:accent3>
        <a:srgbClr val="FFFFFF"/>
      </a:accent3>
      <a:accent4>
        <a:srgbClr val="000000"/>
      </a:accent4>
      <a:accent5>
        <a:srgbClr val="AACAFF"/>
      </a:accent5>
      <a:accent6>
        <a:srgbClr val="A1C986"/>
      </a:accent6>
      <a:hlink>
        <a:srgbClr val="777777"/>
      </a:hlink>
      <a:folHlink>
        <a:srgbClr val="003399"/>
      </a:folHlink>
    </a:clrScheme>
    <a:fontScheme name="1_FHCRC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</a:defRPr>
        </a:defPPr>
      </a:lstStyle>
    </a:lnDef>
  </a:objectDefaults>
  <a:extraClrSchemeLst>
    <a:extraClrScheme>
      <a:clrScheme name="1_FHCRC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HCRC 2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0099FF"/>
        </a:accent1>
        <a:accent2>
          <a:srgbClr val="B2DE94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A1C986"/>
        </a:accent6>
        <a:hlink>
          <a:srgbClr val="777777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39603</TotalTime>
  <Words>951</Words>
  <Application>Microsoft Office PowerPoint</Application>
  <PresentationFormat>On-screen Show (4:3)</PresentationFormat>
  <Paragraphs>172</Paragraphs>
  <Slides>21</Slides>
  <Notes>21</Notes>
  <HiddenSlides>0</HiddenSlides>
  <MMClips>1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FHCRC</vt:lpstr>
      <vt:lpstr>1_FHCRC</vt:lpstr>
      <vt:lpstr>Microsoft Organization Chart</vt:lpstr>
      <vt:lpstr>Designing an ACT Smartphone App: “Smart Quit” Case Study </vt:lpstr>
      <vt:lpstr>Acknowledgments </vt:lpstr>
      <vt:lpstr>Let’s Take a Journey</vt:lpstr>
      <vt:lpstr>The Journey Ahead</vt:lpstr>
      <vt:lpstr>mHealth Smartphone Apps</vt:lpstr>
      <vt:lpstr>ACT Has Smartphone Potential</vt:lpstr>
      <vt:lpstr>Challenge #1: How to Distill ACT?</vt:lpstr>
      <vt:lpstr>Challenge #2: How to Distill ACT By Phone?</vt:lpstr>
      <vt:lpstr>Addressing Challenge #1: How We Distilled ACT</vt:lpstr>
      <vt:lpstr>Addressing Challenge #2: How We Distill ACT By Phone</vt:lpstr>
      <vt:lpstr>Smart Quit: Intervention Goals</vt:lpstr>
      <vt:lpstr>Story Boarding: Draw a Picture</vt:lpstr>
      <vt:lpstr>Linking Smoking to Hexaflex: Chose Key Targets</vt:lpstr>
      <vt:lpstr>Linking Smoking to Behavior Shaping: Reinforcements</vt:lpstr>
      <vt:lpstr>PowerPoint Presentation</vt:lpstr>
      <vt:lpstr>Usability Testing Revisions </vt:lpstr>
      <vt:lpstr>PowerPoint Presentation</vt:lpstr>
      <vt:lpstr>Intro Screen: Car Journey</vt:lpstr>
      <vt:lpstr>Lessons Learned</vt:lpstr>
      <vt:lpstr>Conclusions</vt:lpstr>
      <vt:lpstr>Many Thanks!</vt:lpstr>
    </vt:vector>
  </TitlesOfParts>
  <Manager>Youth Smoking Studies</Manager>
  <Company>Fred Hutchinson CRC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Parents' Smoking</dc:title>
  <dc:subject>Cessation</dc:subject>
  <dc:creator>Jonathan Bricker, PhD</dc:creator>
  <cp:lastModifiedBy>Bricker, Jonathan B</cp:lastModifiedBy>
  <cp:revision>1192</cp:revision>
  <cp:lastPrinted>2013-05-15T23:28:19Z</cp:lastPrinted>
  <dcterms:created xsi:type="dcterms:W3CDTF">1999-05-02T02:28:22Z</dcterms:created>
  <dcterms:modified xsi:type="dcterms:W3CDTF">2013-06-24T21:17:48Z</dcterms:modified>
</cp:coreProperties>
</file>